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886" r:id="rId2"/>
    <p:sldId id="857" r:id="rId3"/>
    <p:sldId id="907" r:id="rId4"/>
    <p:sldId id="579" r:id="rId5"/>
    <p:sldId id="763" r:id="rId6"/>
    <p:sldId id="898" r:id="rId7"/>
    <p:sldId id="772" r:id="rId8"/>
    <p:sldId id="842" r:id="rId9"/>
    <p:sldId id="843" r:id="rId10"/>
    <p:sldId id="889" r:id="rId11"/>
    <p:sldId id="888" r:id="rId12"/>
    <p:sldId id="845" r:id="rId13"/>
    <p:sldId id="912" r:id="rId14"/>
    <p:sldId id="846" r:id="rId15"/>
    <p:sldId id="848" r:id="rId16"/>
    <p:sldId id="911" r:id="rId17"/>
    <p:sldId id="913" r:id="rId18"/>
    <p:sldId id="914" r:id="rId19"/>
    <p:sldId id="910" r:id="rId20"/>
    <p:sldId id="896" r:id="rId21"/>
    <p:sldId id="915" r:id="rId22"/>
    <p:sldId id="892" r:id="rId23"/>
    <p:sldId id="897" r:id="rId24"/>
    <p:sldId id="900" r:id="rId25"/>
    <p:sldId id="901" r:id="rId26"/>
    <p:sldId id="902" r:id="rId27"/>
    <p:sldId id="890" r:id="rId28"/>
    <p:sldId id="903" r:id="rId29"/>
    <p:sldId id="863" r:id="rId30"/>
    <p:sldId id="864" r:id="rId31"/>
    <p:sldId id="906" r:id="rId32"/>
    <p:sldId id="866" r:id="rId33"/>
    <p:sldId id="867" r:id="rId34"/>
    <p:sldId id="868" r:id="rId35"/>
    <p:sldId id="870" r:id="rId36"/>
    <p:sldId id="877" r:id="rId37"/>
    <p:sldId id="878" r:id="rId38"/>
    <p:sldId id="869" r:id="rId39"/>
    <p:sldId id="872" r:id="rId40"/>
    <p:sldId id="871" r:id="rId41"/>
    <p:sldId id="880" r:id="rId42"/>
    <p:sldId id="881" r:id="rId43"/>
    <p:sldId id="882" r:id="rId44"/>
    <p:sldId id="883" r:id="rId45"/>
    <p:sldId id="825" r:id="rId46"/>
    <p:sldId id="821" r:id="rId47"/>
    <p:sldId id="916" r:id="rId48"/>
    <p:sldId id="823" r:id="rId49"/>
    <p:sldId id="884" r:id="rId50"/>
    <p:sldId id="873" r:id="rId51"/>
    <p:sldId id="879" r:id="rId52"/>
    <p:sldId id="885" r:id="rId53"/>
    <p:sldId id="908" r:id="rId54"/>
    <p:sldId id="909" r:id="rId55"/>
    <p:sldId id="876" r:id="rId56"/>
    <p:sldId id="917" r:id="rId57"/>
  </p:sldIdLst>
  <p:sldSz cx="9144000" cy="6858000" type="letter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AEAEA"/>
    <a:srgbClr val="CCECFF"/>
    <a:srgbClr val="CCFFFF"/>
    <a:srgbClr val="99CCFF"/>
    <a:srgbClr val="336699"/>
    <a:srgbClr val="3333FF"/>
    <a:srgbClr val="0033CC"/>
    <a:srgbClr val="0066CC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3" autoAdjust="0"/>
    <p:restoredTop sz="84746" autoAdjust="0"/>
  </p:normalViewPr>
  <p:slideViewPr>
    <p:cSldViewPr>
      <p:cViewPr>
        <p:scale>
          <a:sx n="66" d="100"/>
          <a:sy n="66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4"/>
    </p:cViewPr>
  </p:sorterViewPr>
  <p:notesViewPr>
    <p:cSldViewPr>
      <p:cViewPr varScale="1">
        <p:scale>
          <a:sx n="50" d="100"/>
          <a:sy n="50" d="100"/>
        </p:scale>
        <p:origin x="-1794" y="-10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1.emf"/><Relationship Id="rId7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21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C7AADA-9346-459F-8070-3F0C76434B41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6D89A72-23E5-4A2C-9EFB-298A6E5B6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707898-C091-468E-BB21-E470215271C9}" type="datetimeFigureOut">
              <a:rPr lang="en-US"/>
              <a:pPr>
                <a:defRPr/>
              </a:pPr>
              <a:t>9/23/2010</a:t>
            </a:fld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1F6C726-2A46-4B7E-8A8A-7377D642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A382E-6246-41C0-8A88-76FD357388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652FD634-5E91-4B3A-89C0-93AF39685FFF}" type="slidenum">
              <a:rPr lang="en-US" sz="1200">
                <a:latin typeface="Times New Roman" pitchFamily="18" charset="0"/>
              </a:rPr>
              <a:pPr algn="r" defTabSz="922338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05338" cy="34559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/>
        </p:spPr>
        <p:txBody>
          <a:bodyPr/>
          <a:lstStyle/>
          <a:p>
            <a:pPr eaLnBrk="1" hangingPunct="1"/>
            <a:r>
              <a:rPr lang="en-US" sz="1400" dirty="0" smtClean="0"/>
              <a:t>Good afternoon everyone. Today, I’ll talk about two topics from my dissertation,</a:t>
            </a:r>
            <a:r>
              <a:rPr lang="en-US" sz="1400" baseline="0" dirty="0" smtClean="0"/>
              <a:t> which is on Model-driven fault-tolerance for DRE systems. </a:t>
            </a:r>
            <a:r>
              <a:rPr lang="en-US" sz="1400" dirty="0" smtClean="0"/>
              <a:t>First, I’ll begin with a highly systems</a:t>
            </a:r>
            <a:r>
              <a:rPr lang="en-US" sz="1400" baseline="0" dirty="0" smtClean="0"/>
              <a:t>-oriented topic of </a:t>
            </a:r>
            <a:r>
              <a:rPr lang="en-US" sz="1400" dirty="0" smtClean="0"/>
              <a:t>end-to-end reliability</a:t>
            </a:r>
            <a:r>
              <a:rPr lang="en-US" sz="1400" baseline="0" dirty="0" smtClean="0"/>
              <a:t> of non-deterministic </a:t>
            </a:r>
            <a:r>
              <a:rPr lang="en-US" sz="1400" baseline="0" dirty="0" err="1" smtClean="0"/>
              <a:t>stateful</a:t>
            </a:r>
            <a:r>
              <a:rPr lang="en-US" sz="1400" baseline="0" dirty="0" smtClean="0"/>
              <a:t> components. </a:t>
            </a:r>
            <a:endParaRPr lang="en-US" sz="14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4F8ED-D60B-4D18-B767-F95263BC099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7C4ED59-3491-4C15-A279-73A45E3A2EE1}" type="slidenum">
              <a:rPr lang="en-US" sz="1200">
                <a:latin typeface="Times New Roman" pitchFamily="18" charset="0"/>
              </a:rPr>
              <a:pPr algn="r" defTabSz="922338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8325"/>
            <a:ext cx="5083175" cy="414972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With that background of the orphan request problem, we’ll now review the related research.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came up with the group-failover</a:t>
            </a:r>
            <a:r>
              <a:rPr lang="en-US" baseline="0" dirty="0" smtClean="0"/>
              <a:t> protocol. The key characteristic of group-failover protocol is that the failover granularity is greater than 1. Instead of a single component failover, there is group-failover.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4F8ED-D60B-4D18-B767-F95263BC099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7C4ED59-3491-4C15-A279-73A45E3A2EE1}" type="slidenum">
              <a:rPr lang="en-US" sz="1200">
                <a:latin typeface="Times New Roman" pitchFamily="18" charset="0"/>
              </a:rPr>
              <a:pPr algn="r" defTabSz="922338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8325"/>
            <a:ext cx="5083175" cy="4149725"/>
          </a:xfrm>
          <a:noFill/>
          <a:ln/>
        </p:spPr>
        <p:txBody>
          <a:bodyPr/>
          <a:lstStyle/>
          <a:p>
            <a:pPr eaLnBrk="1" hangingPunct="1"/>
            <a:r>
              <a:rPr lang="en-US" sz="1200" baseline="0" dirty="0" smtClean="0"/>
              <a:t>I’ll discuss what is known as the orphan request problem. I’ll present the group-failover solution for DRE systems. The second topic today is highly software oriented. Typed traversal. It fits nicely in the overall theme of the dissertation: model-driven engineering.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identifying orphan components as well, we can exploit model-driven techniques …. To overcome that problem we came</a:t>
            </a:r>
            <a:r>
              <a:rPr lang="en-US" baseline="0" dirty="0" smtClean="0"/>
              <a:t> up with static strategies to determine the extent of the orphan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4F8ED-D60B-4D18-B767-F95263BC099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7C4ED59-3491-4C15-A279-73A45E3A2EE1}" type="slidenum">
              <a:rPr lang="en-US" sz="1200">
                <a:latin typeface="Times New Roman" pitchFamily="18" charset="0"/>
              </a:rPr>
              <a:pPr algn="r" defTabSz="922338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8325"/>
            <a:ext cx="5083175" cy="41497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course of earlier research,</a:t>
            </a:r>
            <a:r>
              <a:rPr lang="en-US" baseline="0" dirty="0" smtClean="0"/>
              <a:t> I observed that object structure traversals are needed in all the phases of lifecycle. They manifest in two forms. First is model traversals needed for model transformation &amp; model interpretation. Secondly, for XML processing for configuration of middleware.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object structures are</a:t>
            </a:r>
            <a:r>
              <a:rPr lang="en-US" baseline="0" dirty="0" smtClean="0"/>
              <a:t> often governed by a static schema…. For improved type-safety, data-binding tools are used….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 there are challenges in developing schema-first application in this way…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94E998-F844-434E-AC5D-3D73B7511809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D7916B-F583-4EB7-A06D-BF0A8BD44CD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this magic is made possible due to an extension</a:t>
            </a:r>
            <a:r>
              <a:rPr lang="en-US" baseline="0" dirty="0" smtClean="0"/>
              <a:t> of the schema-driven development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quickly review what I’ve presented in the past. During my proposal I presented CQML and GRAFT, which address the challenges in earlier phases of the development lifecycle. The group-failover was the proposed topic addressing the challenges in the run-time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traversal patterns were replaced</a:t>
            </a:r>
            <a:r>
              <a:rPr lang="en-US" baseline="0" dirty="0" smtClean="0"/>
              <a:t> by LEESA axis-oriented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short, better days are ahead for C++ meta-programming!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Conventionally</a:t>
            </a:r>
            <a:r>
              <a:rPr lang="en-US" baseline="0" dirty="0" smtClean="0"/>
              <a:t> …. The granularity of failover….</a:t>
            </a:r>
          </a:p>
          <a:p>
            <a:r>
              <a:rPr lang="en-US" baseline="0" dirty="0" smtClean="0"/>
              <a:t>However, I’ll present 3 scenarios here that argue for failover granularity larger than a single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A5CF5-A3B6-4CB5-8AEA-3A8F7EBCD6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C4DD378-2D65-4473-A5EA-170846518839}" type="slidenum">
              <a:rPr lang="en-US" sz="1200">
                <a:latin typeface="Times New Roman" pitchFamily="18" charset="0"/>
              </a:rPr>
              <a:pPr algn="r" defTabSz="922338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Lets</a:t>
            </a:r>
            <a:r>
              <a:rPr lang="en-US" baseline="0" dirty="0" smtClean="0"/>
              <a:t> look at the kind of systems where this research is applicable…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Particularly of interest</a:t>
            </a:r>
            <a:r>
              <a:rPr lang="en-US" baseline="0" dirty="0" smtClean="0"/>
              <a:t> is the component-based operational string model….</a:t>
            </a:r>
          </a:p>
          <a:p>
            <a:r>
              <a:rPr lang="en-US" baseline="0" dirty="0" smtClean="0"/>
              <a:t>An important notion in operational string is that of a critical path….</a:t>
            </a:r>
          </a:p>
          <a:p>
            <a:r>
              <a:rPr lang="en-US" baseline="0" dirty="0" smtClean="0"/>
              <a:t>To ensure critical path meets its deadline, two things have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Particularly of interest</a:t>
            </a:r>
            <a:r>
              <a:rPr lang="en-US" baseline="0" dirty="0" smtClean="0"/>
              <a:t> is the component-based operational string model….</a:t>
            </a:r>
          </a:p>
          <a:p>
            <a:r>
              <a:rPr lang="en-US" baseline="0" dirty="0" smtClean="0"/>
              <a:t>An important notion in operational string is that of a critical path….</a:t>
            </a:r>
          </a:p>
          <a:p>
            <a:r>
              <a:rPr lang="en-US" baseline="0" dirty="0" smtClean="0"/>
              <a:t>To ensure critical path meets its deadline, two things have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use replication for high-availability, you</a:t>
            </a:r>
            <a:r>
              <a:rPr lang="en-US" baseline="0" dirty="0" smtClean="0"/>
              <a:t> have to deal with the side-effects of replication.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the run-time issues, we have to closely examine execution semantics in distributed systems…. Even in case of failures,</a:t>
            </a:r>
            <a:r>
              <a:rPr lang="en-US" baseline="0" dirty="0" smtClean="0"/>
              <a:t> it should appear that everything executed exactly once. However, roll-forward recovery makes it particularly harder. Although parts of the request are executed multiple time physically, the outcome should be as if everything executed exactly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to rectify</a:t>
            </a:r>
            <a:r>
              <a:rPr lang="en-US" baseline="0" dirty="0" smtClean="0"/>
              <a:t> </a:t>
            </a:r>
            <a:r>
              <a:rPr lang="en-US" dirty="0" smtClean="0"/>
              <a:t>the side-effects of replication depends upon whether</a:t>
            </a:r>
            <a:r>
              <a:rPr lang="en-US" baseline="0" dirty="0" smtClean="0"/>
              <a:t> system is deterministic or non-deterministic.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85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4B87-0072-415D-BDEB-2E5290851623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85106" tIns="42552" rIns="85106" bIns="42552" anchor="b"/>
          <a:lstStyle>
            <a:lvl1pPr eaLnBrk="1" hangingPunct="1">
              <a:defRPr sz="1300">
                <a:latin typeface="Garamond" pitchFamily="18" charset="0"/>
              </a:defRPr>
            </a:lvl1pPr>
          </a:lstStyle>
          <a:p>
            <a:pPr>
              <a:defRPr/>
            </a:pPr>
            <a:fld id="{AC347EE1-CC8F-4DA3-B41D-6B92E28131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8D75-6BC4-478F-B690-63AEE5D91B2D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6ACBC-1A2A-436F-AF53-C055C13D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77788"/>
            <a:ext cx="2019300" cy="617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5905500" cy="617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22F1-32DD-49EC-B2DB-C91A419349D2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4E74-463E-4304-AE2A-0016E16CB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7620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5052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FED6-8A18-43C2-8A75-8EE07040878A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51B9-1E76-42F4-8B16-7FFFD7B2C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07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07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A8D8-F9A9-40EC-8EDD-628C656BEA8D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4A14-ED8D-4D94-828E-E85445CA6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164E-B98B-4F82-8AD4-E19A6E4A41EB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D678-4755-4F97-8BFB-7D40FC7C1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4C1D-1AF8-42FB-A0D5-7EDAE68F731A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5BCB-D182-4C85-BE60-B8E4E185A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596F-9E55-4F64-B0BC-790E9FC15F1C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97A3-6728-4865-85C7-208EE2333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7609-418A-4A90-87F4-096E6AE3060E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C6C36-BC51-4744-A2AD-B87B8B6C4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AE89-543E-4CDD-9C84-E77F96293350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4DF1-6B10-4205-A004-EEF012365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0F8E-767E-47E8-B82F-71442AF9486C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53EEB-1A32-4925-90FA-8D512CE98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ED5D-0C29-487C-974E-BE0264C08C31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D915-1A36-4801-908F-4E68A4752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84C4-40DA-4287-9CC7-E92A5249DD79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FCA15-E72E-4EB1-A997-53FA4B52C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AC96-E6F4-4FBE-9E2F-C31542476D60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86E2-3F66-454A-991D-BDB6DA1E4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665B-0063-44E5-8A6E-3D443C5E49BA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6299-172C-4DEF-A5C9-16B1F61CB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06" tIns="42552" rIns="85106" bIns="42552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Garamond" pitchFamily="18" charset="0"/>
              </a:defRPr>
            </a:lvl1pPr>
          </a:lstStyle>
          <a:p>
            <a:pPr>
              <a:defRPr/>
            </a:pPr>
            <a:fld id="{FBD9C03A-B7D3-4B7A-AADF-17E129BCE99C}" type="datetime1">
              <a:rPr lang="en-US"/>
              <a:pPr>
                <a:defRPr/>
              </a:pPr>
              <a:t>9/23/2010</a:t>
            </a:fld>
            <a:endParaRPr lang="en-US" altLang="en-US" dirty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06" tIns="42552" rIns="85106" bIns="42552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-77788"/>
            <a:ext cx="7772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15463" name="Line 7"/>
          <p:cNvSpPr>
            <a:spLocks noChangeShapeType="1"/>
          </p:cNvSpPr>
          <p:nvPr userDrawn="1"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05A14AE-71DF-4850-BB85-8E5C09A7D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+mj-lt"/>
          <a:ea typeface="+mj-ea"/>
          <a:cs typeface="+mj-cs"/>
        </a:defRPr>
      </a:lvl1pPr>
      <a:lvl2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2pPr>
      <a:lvl3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3pPr>
      <a:lvl4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4pPr>
      <a:lvl5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5pPr>
      <a:lvl6pPr marL="4572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6pPr>
      <a:lvl7pPr marL="9144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7pPr>
      <a:lvl8pPr marL="13716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8pPr>
      <a:lvl9pPr marL="18288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9pPr>
    </p:titleStyle>
    <p:bodyStyle>
      <a:lvl1pPr marL="160338" indent="-160338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25450" indent="-158750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92150" indent="-160338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465263" indent="-295275" algn="l" defTabSz="8509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4pPr>
      <a:lvl5pPr marL="1887538" indent="-315913" algn="l" defTabSz="850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5pPr>
      <a:lvl6pPr marL="23447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6pPr>
      <a:lvl7pPr marL="28019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7pPr>
      <a:lvl8pPr marL="32591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8pPr>
      <a:lvl9pPr marL="37163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globalsecurity.org/military/systems/ship/dd-x-design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599"/>
            <a:ext cx="8839200" cy="1295401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End-to-end Reliability of </a:t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Non-deterministic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Stateful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Components</a:t>
            </a:r>
          </a:p>
        </p:txBody>
      </p:sp>
      <p:pic>
        <p:nvPicPr>
          <p:cNvPr id="6147" name="Picture 3" descr="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943600"/>
            <a:ext cx="2895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vs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56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597525"/>
            <a:ext cx="1371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576263" y="4508500"/>
            <a:ext cx="8001000" cy="892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600">
                <a:solidFill>
                  <a:srgbClr val="336699"/>
                </a:solidFill>
                <a:latin typeface="Impact" pitchFamily="34" charset="0"/>
              </a:rPr>
              <a:t>Department of Electrical Engineering &amp; Computer Science</a:t>
            </a:r>
          </a:p>
          <a:p>
            <a:pPr eaLnBrk="0" hangingPunct="0"/>
            <a:r>
              <a:rPr lang="en-US" sz="2600">
                <a:solidFill>
                  <a:srgbClr val="336699"/>
                </a:solidFill>
                <a:latin typeface="Impact" pitchFamily="34" charset="0"/>
              </a:rPr>
              <a:t>Vanderbilt University, Nashville, TN, USA</a:t>
            </a: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1371600" y="1885950"/>
            <a:ext cx="670560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altLang="zh-CN" sz="2600" dirty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Ph.D. </a:t>
            </a:r>
            <a:r>
              <a:rPr lang="en-US" altLang="zh-CN" sz="2600" dirty="0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Dissertation Defense, </a:t>
            </a:r>
          </a:p>
          <a:p>
            <a:pPr eaLnBrk="0" hangingPunct="0"/>
            <a:r>
              <a:rPr lang="en-US" altLang="zh-CN" sz="2600" dirty="0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24 September 2010</a:t>
            </a:r>
          </a:p>
          <a:p>
            <a:pPr eaLnBrk="0" hangingPunct="0"/>
            <a:endParaRPr lang="en-US" altLang="zh-CN" sz="2600" dirty="0">
              <a:solidFill>
                <a:srgbClr val="336699"/>
              </a:solidFill>
              <a:latin typeface="Impact" pitchFamily="34" charset="0"/>
              <a:ea typeface="SimSun" pitchFamily="2" charset="-122"/>
            </a:endParaRPr>
          </a:p>
          <a:p>
            <a:pPr eaLnBrk="0" hangingPunct="0"/>
            <a:r>
              <a:rPr lang="en-US" altLang="zh-CN" sz="2600" dirty="0" err="1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Sumant</a:t>
            </a:r>
            <a:r>
              <a:rPr lang="en-US" altLang="zh-CN" sz="2600" dirty="0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 </a:t>
            </a:r>
            <a:r>
              <a:rPr lang="en-US" altLang="zh-CN" sz="2600" dirty="0" err="1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Tambe</a:t>
            </a:r>
            <a:r>
              <a:rPr lang="en-US" altLang="zh-CN" sz="2600" dirty="0" smtClean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 </a:t>
            </a:r>
          </a:p>
          <a:p>
            <a:pPr eaLnBrk="0" hangingPunct="0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SimSun" pitchFamily="2" charset="-122"/>
              </a:rPr>
              <a:t>sutambe@dre.vanderbilt.edu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  <a:ea typeface="SimSun" pitchFamily="2" charset="-122"/>
            </a:endParaRPr>
          </a:p>
          <a:p>
            <a:pPr eaLnBrk="0" hangingPunct="0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SimSun" pitchFamily="2" charset="-122"/>
              </a:rPr>
              <a:t>www.dre.vanderbilt.edu/~sutambe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  <a:ea typeface="SimSun" pitchFamily="2" charset="-122"/>
            </a:endParaRPr>
          </a:p>
          <a:p>
            <a:pPr eaLnBrk="0" hangingPunct="0"/>
            <a:r>
              <a:rPr lang="en-US" altLang="zh-CN" sz="2000" dirty="0">
                <a:solidFill>
                  <a:srgbClr val="336699"/>
                </a:solidFill>
                <a:latin typeface="Impact" pitchFamily="34" charset="0"/>
                <a:ea typeface="SimSun" pitchFamily="2" charset="-12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C0FA90D2-758D-482F-9E67-96E75BE7E29E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Presentation Road-map</a:t>
            </a:r>
          </a:p>
        </p:txBody>
      </p:sp>
      <p:sp>
        <p:nvSpPr>
          <p:cNvPr id="5" name="Content Placeholder 70"/>
          <p:cNvSpPr txBox="1">
            <a:spLocks/>
          </p:cNvSpPr>
          <p:nvPr/>
        </p:nvSpPr>
        <p:spPr>
          <a:xfrm>
            <a:off x="76200" y="609600"/>
            <a:ext cx="8839200" cy="4572000"/>
          </a:xfrm>
          <a:prstGeom prst="rect">
            <a:avLst/>
          </a:prstGeom>
        </p:spPr>
        <p:txBody>
          <a:bodyPr/>
          <a:lstStyle/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Overview of the Contributions</a:t>
            </a:r>
          </a:p>
          <a:p>
            <a:pPr marL="236538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Replication &amp; The Orphan Request Problem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latin typeface="+mn-lt"/>
                <a:cs typeface="+mn-cs"/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Solution: Group Failover</a:t>
            </a:r>
            <a:endParaRPr lang="en-US" sz="2800" b="1" kern="0" dirty="0" smtClean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Typed Traversal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Solution: LEESA </a:t>
            </a: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30CB0-9958-40CA-AA48-D84AF7C126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-77788"/>
            <a:ext cx="7010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Related Research: End-to-end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Reliability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128588" y="512763"/>
          <a:ext cx="8880475" cy="6256020"/>
        </p:xfrm>
        <a:graphic>
          <a:graphicData uri="http://schemas.openxmlformats.org/drawingml/2006/table">
            <a:tbl>
              <a:tblPr/>
              <a:tblGrid>
                <a:gridCol w="1624012"/>
                <a:gridCol w="72564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Related Research (The Orphan Request Problem)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344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transaction &amp; replication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Reconciling Replication &amp; Transactions for the End-to-End Reliability of CORBA Applications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P.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Felber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P.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Narasimhan</a:t>
                      </a:r>
                      <a:endParaRPr lang="en-US" sz="18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Transactional Exactly-Once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S.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Frølund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R.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Guerraoui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ITRA: Inter-Tier Relationship Architecture for End-to-end </a:t>
                      </a:r>
                      <a:r>
                        <a:rPr lang="en-US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E.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Dekel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G.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Goft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Preventing orphan requests in the context of replicated invocation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Stefan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Pleisch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Arnas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Kupsys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Andre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Schiper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Preventing orphan requests by integrating replication &amp; transactions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H.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Kolltveit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S.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olaf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Hvasshovd</a:t>
                      </a:r>
                      <a:endParaRPr lang="en-US" i="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8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Enforcing determinism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Program Analysis to Identify &amp; Compensate for </a:t>
                      </a:r>
                      <a:r>
                        <a:rPr lang="en-US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Nondeterminism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Fault-Tolerant, Replicated Systems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J.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Slember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P.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Narasimhan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Living with </a:t>
                      </a:r>
                      <a:r>
                        <a:rPr lang="en-US" sz="18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nondeterminism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replicated middleware applications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J.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Slember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P.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Narasimhan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Deterministic Scheduling for Transactional Multithreaded Replicas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R. Jimenez-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Patino-Martínez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Arevalo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&amp; J. Carlos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Preemptive Deterministic Scheduling Algorithm for  Multithreaded Replicas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C.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Basile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Z.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Kalbarczyk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&amp; R.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Iyer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Replica Determinism in Fault-Tolerant Real-Time Systems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S.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Poledna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Protocols for End-to-End Reliability in Multi-Tier Systems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P. Romano</a:t>
                      </a:r>
                      <a:endParaRPr lang="en-US" i="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676400" y="914400"/>
            <a:ext cx="7315200" cy="2438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76400" y="3429000"/>
            <a:ext cx="7391400" cy="1447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6200" y="2438400"/>
            <a:ext cx="1752600" cy="685800"/>
          </a:xfrm>
          <a:prstGeom prst="wedgeRectCallout">
            <a:avLst>
              <a:gd name="adj1" fmla="val 57910"/>
              <a:gd name="adj2" fmla="val -114416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Database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 in the </a:t>
            </a:r>
            <a:r>
              <a:rPr lang="en-US" sz="1800" dirty="0" smtClean="0"/>
              <a:t>last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 tier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4876800"/>
            <a:ext cx="7391400" cy="1600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6200" y="5257800"/>
            <a:ext cx="1828800" cy="1143000"/>
          </a:xfrm>
          <a:prstGeom prst="wedgeRectCallout">
            <a:avLst>
              <a:gd name="adj1" fmla="val 63707"/>
              <a:gd name="adj2" fmla="val -101582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Program analysis to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 compensate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nondeterminism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228600" y="4114800"/>
            <a:ext cx="1752600" cy="762000"/>
          </a:xfrm>
          <a:prstGeom prst="wedgeRectCallout">
            <a:avLst>
              <a:gd name="adj1" fmla="val 62293"/>
              <a:gd name="adj2" fmla="val 128906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Deterministic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 scheduling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1" grpId="0" animBg="1"/>
      <p:bldP spid="11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4876800" y="3581400"/>
            <a:ext cx="8382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Unresolved Challenges: </a:t>
            </a:r>
            <a:r>
              <a:rPr lang="en-US" sz="2800" b="1" kern="0" dirty="0" smtClean="0">
                <a:solidFill>
                  <a:srgbClr val="FF0000"/>
                </a:solidFill>
              </a:rPr>
              <a:t>End-to-end Reliability of </a:t>
            </a:r>
          </a:p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Non-deterministic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Stateful</a:t>
            </a:r>
            <a:r>
              <a:rPr lang="en-US" sz="2800" b="1" kern="0" dirty="0" smtClean="0">
                <a:solidFill>
                  <a:srgbClr val="FF0000"/>
                </a:solidFill>
              </a:rPr>
              <a:t> Components 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28600" y="990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Enforcing determinism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Point solutions: Compensate specific sources of non-determinism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e.g., thread scheduling, mutual exclusion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Compensation using semi-automated program analysis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Humans must rectify non-automated compensation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038600" y="3612932"/>
            <a:ext cx="793532" cy="248306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2590800" y="4495800"/>
          <a:ext cx="838200" cy="698500"/>
        </p:xfrm>
        <a:graphic>
          <a:graphicData uri="http://schemas.openxmlformats.org/presentationml/2006/ole">
            <p:oleObj spid="_x0000_s338951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4038600" y="3684308"/>
          <a:ext cx="838200" cy="698500"/>
        </p:xfrm>
        <a:graphic>
          <a:graphicData uri="http://schemas.openxmlformats.org/presentationml/2006/ole">
            <p:oleObj spid="_x0000_s338952" name="Visio" r:id="rId5" imgW="1585499" imgH="1322962" progId="Visio.Drawing.11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rot="5400000" flipH="1" flipV="1">
            <a:off x="3314700" y="4000500"/>
            <a:ext cx="838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4038600" y="5334000"/>
          <a:ext cx="838200" cy="698500"/>
        </p:xfrm>
        <a:graphic>
          <a:graphicData uri="http://schemas.openxmlformats.org/presentationml/2006/ole">
            <p:oleObj spid="_x0000_s338953" name="Visio" r:id="rId6" imgW="1585499" imgH="1322962" progId="Visio.Drawing.11">
              <p:embed/>
            </p:oleObj>
          </a:graphicData>
        </a:graphic>
      </p:graphicFrame>
      <p:cxnSp>
        <p:nvCxnSpPr>
          <p:cNvPr id="35" name="Straight Connector 34"/>
          <p:cNvCxnSpPr/>
          <p:nvPr/>
        </p:nvCxnSpPr>
        <p:spPr bwMode="auto">
          <a:xfrm rot="16200000" flipH="1">
            <a:off x="3352800" y="4800600"/>
            <a:ext cx="7620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4816352" y="3684308"/>
          <a:ext cx="838200" cy="698500"/>
        </p:xfrm>
        <a:graphic>
          <a:graphicData uri="http://schemas.openxmlformats.org/presentationml/2006/ole">
            <p:oleObj spid="_x0000_s338954" name="Visio" r:id="rId7" imgW="1585499" imgH="1322962" progId="Visio.Drawing.11">
              <p:embed/>
            </p:oleObj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4816352" y="5334000"/>
          <a:ext cx="838200" cy="698500"/>
        </p:xfrm>
        <a:graphic>
          <a:graphicData uri="http://schemas.openxmlformats.org/presentationml/2006/ole">
            <p:oleObj spid="_x0000_s338955" name="Visio" r:id="rId8" imgW="1585499" imgH="1322962" progId="Visio.Drawing.11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10000" y="4520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Enforce Determinism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Unresolved Challenges: </a:t>
            </a:r>
            <a:r>
              <a:rPr lang="en-US" sz="2800" b="1" kern="0" dirty="0" smtClean="0">
                <a:solidFill>
                  <a:srgbClr val="FF0000"/>
                </a:solidFill>
              </a:rPr>
              <a:t>End-to-end Reliability of </a:t>
            </a:r>
          </a:p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Non-deterministic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Stateful</a:t>
            </a:r>
            <a:r>
              <a:rPr lang="en-US" sz="2800" b="1" kern="0" dirty="0" smtClean="0">
                <a:solidFill>
                  <a:srgbClr val="FF0000"/>
                </a:solidFill>
              </a:rPr>
              <a:t> Components 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Integration of replication &amp; transactions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tabLst>
                <a:tab pos="688975" algn="l"/>
              </a:tabLst>
              <a:defRPr/>
            </a:pPr>
            <a:r>
              <a:rPr lang="en-US" sz="1800" kern="0" dirty="0" smtClean="0"/>
              <a:t>Applicable to multi-tier transactional web-based systems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tabLst>
                <a:tab pos="688975" algn="l"/>
              </a:tabLst>
              <a:defRPr/>
            </a:pPr>
            <a:r>
              <a:rPr lang="en-US" sz="1800" kern="0" dirty="0" smtClean="0"/>
              <a:t>Overhead of transactions (fault-free situation)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Messaging overhead in the critical path (</a:t>
            </a:r>
            <a:r>
              <a:rPr lang="en-US" sz="1600" i="1" kern="0" dirty="0" smtClean="0"/>
              <a:t>e.g.,</a:t>
            </a:r>
            <a:r>
              <a:rPr lang="en-US" sz="1600" kern="0" dirty="0" smtClean="0"/>
              <a:t> create, join)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2 phase commit (2PC) protocol at the end of invocation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90800" y="5189220"/>
          <a:ext cx="838200" cy="698500"/>
        </p:xfrm>
        <a:graphic>
          <a:graphicData uri="http://schemas.openxmlformats.org/presentationml/2006/ole">
            <p:oleObj spid="_x0000_s484354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38600" y="5181600"/>
          <a:ext cx="838200" cy="698500"/>
        </p:xfrm>
        <a:graphic>
          <a:graphicData uri="http://schemas.openxmlformats.org/presentationml/2006/ole">
            <p:oleObj spid="_x0000_s484355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486400" y="5181600"/>
          <a:ext cx="838200" cy="698500"/>
        </p:xfrm>
        <a:graphic>
          <a:graphicData uri="http://schemas.openxmlformats.org/presentationml/2006/ole">
            <p:oleObj spid="_x0000_s484356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972300" y="5189220"/>
          <a:ext cx="838200" cy="698500"/>
        </p:xfrm>
        <a:graphic>
          <a:graphicData uri="http://schemas.openxmlformats.org/presentationml/2006/ole">
            <p:oleObj spid="_x0000_s484357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3604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914400" y="5570220"/>
          <a:ext cx="838200" cy="698500"/>
        </p:xfrm>
        <a:graphic>
          <a:graphicData uri="http://schemas.openxmlformats.org/presentationml/2006/ole">
            <p:oleObj spid="_x0000_s484358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685925" y="549402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286500" y="546195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463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8" name="Rounded Rectangle 27"/>
          <p:cNvSpPr/>
          <p:nvPr/>
        </p:nvSpPr>
        <p:spPr bwMode="auto">
          <a:xfrm>
            <a:off x="3657600" y="3124200"/>
            <a:ext cx="1752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Transaction Manager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14600" y="3886200"/>
            <a:ext cx="4876800" cy="1448594"/>
            <a:chOff x="2514600" y="3886200"/>
            <a:chExt cx="4876800" cy="1448594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2857500" y="4076700"/>
              <a:ext cx="1447800" cy="1066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514600" y="4876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Create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 flipH="1" flipV="1">
              <a:off x="3695700" y="46101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4572000" y="3962400"/>
              <a:ext cx="1447800" cy="1295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10800000">
              <a:off x="4953000" y="3886200"/>
              <a:ext cx="2438400" cy="1447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100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292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722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Unresolved Challenges: </a:t>
            </a:r>
            <a:r>
              <a:rPr lang="en-US" sz="2800" b="1" kern="0" dirty="0" smtClean="0">
                <a:solidFill>
                  <a:srgbClr val="FF0000"/>
                </a:solidFill>
              </a:rPr>
              <a:t>End-to-end Reliability of </a:t>
            </a:r>
          </a:p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Non-deterministic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Stateful</a:t>
            </a:r>
            <a:r>
              <a:rPr lang="en-US" sz="2800" b="1" kern="0" dirty="0" smtClean="0">
                <a:solidFill>
                  <a:srgbClr val="FF0000"/>
                </a:solidFill>
              </a:rPr>
              <a:t> Components 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Integration of replication &amp; transactions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Applicable to multi-tier transactional web-based systems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Overhead of transactions (fault-free situation)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Messaging overhead in the critical path (</a:t>
            </a:r>
            <a:r>
              <a:rPr lang="en-US" sz="1600" i="1" kern="0" dirty="0" smtClean="0"/>
              <a:t>e.g.,</a:t>
            </a:r>
            <a:r>
              <a:rPr lang="en-US" sz="1600" kern="0" dirty="0" smtClean="0"/>
              <a:t> create, join)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2 phase commit (2PC) protocol at the end of invocation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Overhead of transactions (faulty situation)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Must rollback to avoid orphan state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Re-execute &amp; 2PC again upon recovery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Transactional semantics are not transparent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/>
              <a:t>Developers must implement: </a:t>
            </a:r>
            <a:r>
              <a:rPr lang="en-US" sz="1600" i="1" kern="0" dirty="0" smtClean="0"/>
              <a:t>prepare, commit</a:t>
            </a:r>
            <a:r>
              <a:rPr lang="en-US" sz="1600" kern="0" dirty="0" smtClean="0"/>
              <a:t>, </a:t>
            </a:r>
            <a:r>
              <a:rPr lang="en-US" sz="1600" i="1" kern="0" dirty="0" smtClean="0"/>
              <a:t>rollback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90800" y="5189220"/>
          <a:ext cx="838200" cy="698500"/>
        </p:xfrm>
        <a:graphic>
          <a:graphicData uri="http://schemas.openxmlformats.org/presentationml/2006/ole">
            <p:oleObj spid="_x0000_s339970" name="Visio" r:id="rId4" imgW="1585499" imgH="1322962" progId="Visio.Drawing.11">
              <p:embed/>
            </p:oleObj>
          </a:graphicData>
        </a:graphic>
      </p:graphicFrame>
      <p:sp>
        <p:nvSpPr>
          <p:cNvPr id="6" name="&quot;No&quot; Symbol 5"/>
          <p:cNvSpPr/>
          <p:nvPr/>
        </p:nvSpPr>
        <p:spPr bwMode="auto">
          <a:xfrm>
            <a:off x="2667000" y="5570220"/>
            <a:ext cx="381000" cy="381000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38600" y="5181600"/>
          <a:ext cx="838200" cy="698500"/>
        </p:xfrm>
        <a:graphic>
          <a:graphicData uri="http://schemas.openxmlformats.org/presentationml/2006/ole">
            <p:oleObj spid="_x0000_s339971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516880" y="5184140"/>
          <a:ext cx="838200" cy="698500"/>
        </p:xfrm>
        <a:graphic>
          <a:graphicData uri="http://schemas.openxmlformats.org/presentationml/2006/ole">
            <p:oleObj spid="_x0000_s339972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972300" y="5189220"/>
          <a:ext cx="838200" cy="698500"/>
        </p:xfrm>
        <a:graphic>
          <a:graphicData uri="http://schemas.openxmlformats.org/presentationml/2006/ole">
            <p:oleObj spid="_x0000_s339973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3604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914400" y="5570220"/>
          <a:ext cx="838200" cy="698500"/>
        </p:xfrm>
        <a:graphic>
          <a:graphicData uri="http://schemas.openxmlformats.org/presentationml/2006/ole">
            <p:oleObj spid="_x0000_s339974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685925" y="549402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629400" y="4953000"/>
            <a:ext cx="22098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Potential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ate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growing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4953000"/>
            <a:ext cx="13716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09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Orphan state bounded in B, C, 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494358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352800" y="572262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886200" y="4953000"/>
            <a:ext cx="13716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6248400" y="572262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286500" y="546195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463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800600" y="5721031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486400" y="493723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493723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34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Solution: The Group-failover Protocol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3581400"/>
            <a:ext cx="891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Protocol characteristics: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Supports exactly-once execution semantics in presence of 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Nested invocation, non-deterministic </a:t>
            </a:r>
            <a:r>
              <a:rPr lang="en-US" sz="1800" dirty="0" err="1" smtClean="0"/>
              <a:t>stateful</a:t>
            </a:r>
            <a:r>
              <a:rPr lang="en-US" sz="1800" dirty="0" smtClean="0"/>
              <a:t> components, passive replication 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Ensures state consistency of replicas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Does not require intrusive changes to the component implementation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No need to implement </a:t>
            </a:r>
            <a:r>
              <a:rPr lang="en-US" sz="1800" i="1" kern="0" dirty="0" smtClean="0"/>
              <a:t>prepare, commit,</a:t>
            </a:r>
            <a:r>
              <a:rPr lang="en-US" sz="1800" kern="0" dirty="0" smtClean="0"/>
              <a:t> &amp; </a:t>
            </a:r>
            <a:r>
              <a:rPr lang="en-US" sz="1800" i="1" kern="0" dirty="0" smtClean="0"/>
              <a:t>rollback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Supports fast client failover that is insensitive to 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Location of failure in the operational string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Size of the operational string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2400" y="501526"/>
            <a:ext cx="7162800" cy="1720974"/>
            <a:chOff x="152400" y="501526"/>
            <a:chExt cx="7162800" cy="1720974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1828800" y="922020"/>
            <a:ext cx="838200" cy="698500"/>
          </p:xfrm>
          <a:graphic>
            <a:graphicData uri="http://schemas.openxmlformats.org/presentationml/2006/ole">
              <p:oleObj spid="_x0000_s343047" name="Visio" r:id="rId4" imgW="1585499" imgH="1322962" progId="Visio.Drawing.11">
                <p:embed/>
              </p:oleObj>
            </a:graphicData>
          </a:graphic>
        </p:graphicFrame>
        <p:sp>
          <p:nvSpPr>
            <p:cNvPr id="21" name="&quot;No&quot; Symbol 20"/>
            <p:cNvSpPr/>
            <p:nvPr/>
          </p:nvSpPr>
          <p:spPr bwMode="auto">
            <a:xfrm>
              <a:off x="1905000" y="1303020"/>
              <a:ext cx="381000" cy="381000"/>
            </a:xfrm>
            <a:prstGeom prst="noSmoking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276600" y="914400"/>
            <a:ext cx="838200" cy="698500"/>
          </p:xfrm>
          <a:graphic>
            <a:graphicData uri="http://schemas.openxmlformats.org/presentationml/2006/ole">
              <p:oleObj spid="_x0000_s343048" name="Visio" r:id="rId5" imgW="1585499" imgH="1322962" progId="Visio.Drawing.11">
                <p:embed/>
              </p:oleObj>
            </a:graphicData>
          </a:graphic>
        </p:graphicFrame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4754880" y="916940"/>
            <a:ext cx="838200" cy="698500"/>
          </p:xfrm>
          <a:graphic>
            <a:graphicData uri="http://schemas.openxmlformats.org/presentationml/2006/ole">
              <p:oleObj spid="_x0000_s343049" name="Visio" r:id="rId6" imgW="1585499" imgH="1322962" progId="Visio.Drawing.11">
                <p:embed/>
              </p:oleObj>
            </a:graphicData>
          </a:graphic>
        </p:graphicFrame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6210300" y="922020"/>
            <a:ext cx="838200" cy="698500"/>
          </p:xfrm>
          <a:graphic>
            <a:graphicData uri="http://schemas.openxmlformats.org/presentationml/2006/ole">
              <p:oleObj spid="_x0000_s343050" name="Visio" r:id="rId7" imgW="1585499" imgH="1322962" progId="Visio.Drawing.11">
                <p:embed/>
              </p:oleObj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2598420" y="119634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152400" y="1524000"/>
            <a:ext cx="838200" cy="698500"/>
          </p:xfrm>
          <a:graphic>
            <a:graphicData uri="http://schemas.openxmlformats.org/presentationml/2006/ole">
              <p:oleObj spid="_x0000_s343051" name="Visio" r:id="rId8" imgW="1585499" imgH="1322962" progId="Visio.Drawing.11">
                <p:embed/>
              </p:oleObj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 bwMode="auto">
            <a:xfrm flipV="1">
              <a:off x="838200" y="1226821"/>
              <a:ext cx="990600" cy="6019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0800000">
              <a:off x="2590800" y="145542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5486400" y="145542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524500" y="119475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084320" y="119634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0800000">
              <a:off x="4038600" y="1453831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1981200" y="501526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Orphan state bounded in </a:t>
              </a:r>
              <a:r>
                <a:rPr lang="en-US" sz="1800" dirty="0" smtClean="0"/>
                <a:t>a </a:t>
              </a:r>
              <a:r>
                <a:rPr lang="en-US" sz="1800" b="1" dirty="0" smtClean="0"/>
                <a:t>group</a:t>
              </a:r>
              <a:r>
                <a:rPr lang="en-US" sz="1800" dirty="0" smtClean="0"/>
                <a:t> of components</a:t>
              </a:r>
              <a:endParaRPr lang="en-US" sz="18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00" y="838200"/>
              <a:ext cx="4114800" cy="927100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14400" y="1295400"/>
            <a:ext cx="8001000" cy="2198132"/>
            <a:chOff x="914400" y="1295400"/>
            <a:chExt cx="8001000" cy="2198132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1895475" y="2233186"/>
            <a:ext cx="838200" cy="698500"/>
          </p:xfrm>
          <a:graphic>
            <a:graphicData uri="http://schemas.openxmlformats.org/presentationml/2006/ole">
              <p:oleObj spid="_x0000_s343052" name="Visio" r:id="rId9" imgW="1585499" imgH="1322962" progId="Visio.Drawing.11">
                <p:embed/>
              </p:oleObj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3343275" y="2225566"/>
            <a:ext cx="838200" cy="698500"/>
          </p:xfrm>
          <a:graphic>
            <a:graphicData uri="http://schemas.openxmlformats.org/presentationml/2006/ole">
              <p:oleObj spid="_x0000_s343053" name="Visio" r:id="rId10" imgW="1585499" imgH="1322962" progId="Visio.Drawing.11">
                <p:embed/>
              </p:oleObj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4821555" y="2228106"/>
            <a:ext cx="838200" cy="698500"/>
          </p:xfrm>
          <a:graphic>
            <a:graphicData uri="http://schemas.openxmlformats.org/presentationml/2006/ole">
              <p:oleObj spid="_x0000_s343054" name="Visio" r:id="rId11" imgW="1585499" imgH="1322962" progId="Visio.Drawing.11">
                <p:embed/>
              </p:oleObj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6276975" y="2233186"/>
            <a:ext cx="838200" cy="698500"/>
          </p:xfrm>
          <a:graphic>
            <a:graphicData uri="http://schemas.openxmlformats.org/presentationml/2006/ole">
              <p:oleObj spid="_x0000_s343055" name="Visio" r:id="rId12" imgW="1585499" imgH="1322962" progId="Visio.Drawing.11">
                <p:embed/>
              </p:oleObj>
            </a:graphicData>
          </a:graphic>
        </p:graphicFrame>
        <p:cxnSp>
          <p:nvCxnSpPr>
            <p:cNvPr id="45" name="Straight Arrow Connector 44"/>
            <p:cNvCxnSpPr/>
            <p:nvPr/>
          </p:nvCxnSpPr>
          <p:spPr bwMode="auto">
            <a:xfrm>
              <a:off x="2665095" y="2507506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914400" y="1828802"/>
              <a:ext cx="981074" cy="7091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0800000">
              <a:off x="2657475" y="2766586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0800000">
              <a:off x="5553075" y="2766586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591175" y="2505918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150995" y="2507506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10800000">
              <a:off x="4105275" y="2764997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Curved Left Arrow 58"/>
            <p:cNvSpPr/>
            <p:nvPr/>
          </p:nvSpPr>
          <p:spPr bwMode="auto">
            <a:xfrm>
              <a:off x="7010400" y="1295400"/>
              <a:ext cx="762000" cy="1600200"/>
            </a:xfrm>
            <a:prstGeom prst="curvedLeftArrow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96200" y="1752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Group</a:t>
              </a:r>
            </a:p>
            <a:p>
              <a:r>
                <a:rPr lang="en-US" sz="1800" b="1" dirty="0" smtClean="0">
                  <a:solidFill>
                    <a:srgbClr val="FF0000"/>
                  </a:solidFill>
                </a:rPr>
                <a:t>failover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1981200" y="3124200"/>
              <a:ext cx="51054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3505200" y="3124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Passive Replica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Ensuring state consistency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Ensuring state consistency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Fault-monitoring infrastructure based on heart-beats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Synthesized using model-to-model transformations in GRAFT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914400"/>
            <a:ext cx="34290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73" y="3048001"/>
            <a:ext cx="3719527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Ensuring state consistency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Fault-monitoring infrastructure based on heart-beats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Synthesized using model-to-model transformations in GRAFT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 alternatives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Client-side request interceptors 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CORBA standard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Aspect-oriented programming (AOP)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Fault-masking code generation using model-to-code transformations in GRAFT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1280886"/>
            <a:ext cx="29718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1141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endParaRPr lang="en-US" sz="2000" kern="0" dirty="0" smtClean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90800" y="3797300"/>
          <a:ext cx="838200" cy="698500"/>
        </p:xfrm>
        <a:graphic>
          <a:graphicData uri="http://schemas.openxmlformats.org/presentationml/2006/ole">
            <p:oleObj spid="_x0000_s526337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038600" y="3789680"/>
          <a:ext cx="838200" cy="698500"/>
        </p:xfrm>
        <a:graphic>
          <a:graphicData uri="http://schemas.openxmlformats.org/presentationml/2006/ole">
            <p:oleObj spid="_x0000_s526338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486400" y="3789680"/>
          <a:ext cx="838200" cy="698500"/>
        </p:xfrm>
        <a:graphic>
          <a:graphicData uri="http://schemas.openxmlformats.org/presentationml/2006/ole">
            <p:oleObj spid="_x0000_s526339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972300" y="3797300"/>
          <a:ext cx="838200" cy="698500"/>
        </p:xfrm>
        <a:graphic>
          <a:graphicData uri="http://schemas.openxmlformats.org/presentationml/2006/ole">
            <p:oleObj spid="_x0000_s526340" name="Visio" r:id="rId7" imgW="1585499" imgH="1322962" progId="Visio.Drawing.11">
              <p:embed/>
            </p:oleObj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914400" y="4178300"/>
          <a:ext cx="838200" cy="698500"/>
        </p:xfrm>
        <a:graphic>
          <a:graphicData uri="http://schemas.openxmlformats.org/presentationml/2006/ole">
            <p:oleObj spid="_x0000_s526341" name="Visio" r:id="rId8" imgW="1585499" imgH="1322962" progId="Visio.Drawing.11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1685925" y="410210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2514600" y="1732280"/>
            <a:ext cx="4876800" cy="2340928"/>
            <a:chOff x="2514600" y="1732280"/>
            <a:chExt cx="4876800" cy="2340928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3360420" y="407162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286500" y="407003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846320" y="407162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3657600" y="1732280"/>
              <a:ext cx="1752600" cy="762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Transaction Manager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2857500" y="2684780"/>
              <a:ext cx="1447800" cy="1066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514600" y="348488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Create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3695700" y="321818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4572000" y="2570480"/>
              <a:ext cx="1447800" cy="1295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4953000" y="2494280"/>
              <a:ext cx="2438400" cy="1447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8100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292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C0FA90D2-758D-482F-9E67-96E75BE7E29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Presentation Road-map</a:t>
            </a:r>
          </a:p>
        </p:txBody>
      </p:sp>
      <p:sp>
        <p:nvSpPr>
          <p:cNvPr id="5" name="Content Placeholder 70"/>
          <p:cNvSpPr txBox="1">
            <a:spLocks/>
          </p:cNvSpPr>
          <p:nvPr/>
        </p:nvSpPr>
        <p:spPr>
          <a:xfrm>
            <a:off x="76200" y="609600"/>
            <a:ext cx="8839200" cy="4572000"/>
          </a:xfrm>
          <a:prstGeom prst="rect">
            <a:avLst/>
          </a:prstGeom>
        </p:spPr>
        <p:txBody>
          <a:bodyPr/>
          <a:lstStyle/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latin typeface="+mn-lt"/>
                <a:cs typeface="+mn-cs"/>
              </a:rPr>
              <a:t>Overview of the Contributions</a:t>
            </a:r>
          </a:p>
          <a:p>
            <a:pPr marL="236538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The Orphan Request Problem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Solution: Group-failover</a:t>
            </a:r>
            <a:endParaRPr lang="en-US" sz="2800" b="1" kern="0" dirty="0" smtClean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Typed Traversal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Solution: LEESA </a:t>
            </a: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r>
              <a:rPr lang="en-US" sz="2000" kern="0" dirty="0" smtClean="0"/>
              <a:t>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determining the extent of the orphan group (statically)</a:t>
            </a:r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The whole operational string</a:t>
            </a:r>
          </a:p>
        </p:txBody>
      </p:sp>
      <p:sp>
        <p:nvSpPr>
          <p:cNvPr id="34" name="Rounded Rectangular Callout 5"/>
          <p:cNvSpPr>
            <a:spLocks noChangeArrowheads="1"/>
          </p:cNvSpPr>
          <p:nvPr/>
        </p:nvSpPr>
        <p:spPr bwMode="auto">
          <a:xfrm>
            <a:off x="6825342" y="1752600"/>
            <a:ext cx="2286000" cy="838200"/>
          </a:xfrm>
          <a:prstGeom prst="wedgeRoundRectCallout">
            <a:avLst>
              <a:gd name="adj1" fmla="val -71310"/>
              <a:gd name="adj2" fmla="val 4571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3" name="Rounded Rectangular Callout 5"/>
          <p:cNvSpPr>
            <a:spLocks noChangeArrowheads="1"/>
          </p:cNvSpPr>
          <p:nvPr/>
        </p:nvSpPr>
        <p:spPr bwMode="auto">
          <a:xfrm>
            <a:off x="6825342" y="1752600"/>
            <a:ext cx="2286000" cy="838200"/>
          </a:xfrm>
          <a:prstGeom prst="wedgeRoundRectCallout">
            <a:avLst>
              <a:gd name="adj1" fmla="val -71151"/>
              <a:gd name="adj2" fmla="val 14855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Potentially </a:t>
            </a:r>
          </a:p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non-isomorphic operational strings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70"/>
          <p:cNvSpPr txBox="1">
            <a:spLocks/>
          </p:cNvSpPr>
          <p:nvPr/>
        </p:nvSpPr>
        <p:spPr>
          <a:xfrm>
            <a:off x="0" y="4267200"/>
            <a:ext cx="3581400" cy="22098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Tolerates catastrophic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Pool Failure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Network failure</a:t>
            </a:r>
          </a:p>
        </p:txBody>
      </p:sp>
      <p:sp>
        <p:nvSpPr>
          <p:cNvPr id="10" name="Content Placeholder 70"/>
          <p:cNvSpPr txBox="1">
            <a:spLocks/>
          </p:cNvSpPr>
          <p:nvPr/>
        </p:nvSpPr>
        <p:spPr>
          <a:xfrm>
            <a:off x="3657600" y="4267200"/>
            <a:ext cx="5257800" cy="23622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Tolerates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Bohrbugs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Bohrbug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repeats itself predictably when the same state reoccurs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Bohrbugs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lvl="1" indent="-2238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through diversity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Diversity via non-isomorphic replication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Different implementation, structure, </a:t>
            </a:r>
            <a:r>
              <a:rPr lang="en-US" sz="1800" kern="0" dirty="0" err="1" smtClean="0">
                <a:latin typeface="+mn-lt"/>
                <a:cs typeface="+mn-cs"/>
              </a:rPr>
              <a:t>QoS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53354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rved Left Arrow 10"/>
          <p:cNvSpPr/>
          <p:nvPr/>
        </p:nvSpPr>
        <p:spPr bwMode="auto">
          <a:xfrm flipH="1">
            <a:off x="2057400" y="2667000"/>
            <a:ext cx="457200" cy="1143000"/>
          </a:xfrm>
          <a:prstGeom prst="curved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r>
              <a:rPr lang="en-US" sz="2000" kern="0" dirty="0" smtClean="0"/>
              <a:t>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determining the extent of the orphan group (statically)</a:t>
            </a:r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The whole operational string</a:t>
            </a:r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Dataflow-aware component grouping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</p:txBody>
      </p:sp>
      <p:pic>
        <p:nvPicPr>
          <p:cNvPr id="428034" name="Picture 2" descr="C:\mySVN\doc\papers\sumant-research\GroupFailover\figs\orphan-top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5124450" cy="1708150"/>
          </a:xfrm>
          <a:prstGeom prst="rect">
            <a:avLst/>
          </a:prstGeom>
          <a:noFill/>
        </p:spPr>
      </p:pic>
      <p:pic>
        <p:nvPicPr>
          <p:cNvPr id="536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53354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(3/3)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r>
              <a:rPr lang="en-US" sz="2000" kern="0" dirty="0" smtClean="0"/>
              <a:t>Eliminating orphan </a:t>
            </a:r>
            <a:r>
              <a:rPr lang="en-US" sz="2000" kern="0" dirty="0" smtClean="0"/>
              <a:t>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Using deployment and configuration (D&amp;C) infrastructure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Invoke component life-cycle operations (e</a:t>
            </a:r>
            <a:r>
              <a:rPr lang="en-US" sz="2000" i="1" kern="0" dirty="0" smtClean="0"/>
              <a:t>.g.,</a:t>
            </a:r>
            <a:r>
              <a:rPr lang="en-US" sz="2000" kern="0" dirty="0" smtClean="0"/>
              <a:t> activate, </a:t>
            </a:r>
            <a:r>
              <a:rPr lang="en-US" sz="2000" kern="0" dirty="0" err="1" smtClean="0"/>
              <a:t>passivate</a:t>
            </a:r>
            <a:r>
              <a:rPr lang="en-US" sz="2000" kern="0" dirty="0" smtClean="0"/>
              <a:t>)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/>
              <a:t>Passivation</a:t>
            </a:r>
            <a:r>
              <a:rPr lang="en-US" sz="2000" kern="0" dirty="0" smtClean="0"/>
              <a:t>: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Discards the application-specific state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Component is no longer remotely addressable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endParaRPr lang="en-US" sz="2000" kern="0" dirty="0" smtClean="0"/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r>
              <a:rPr lang="en-US" sz="2000" kern="0" dirty="0" smtClean="0"/>
              <a:t>Ensuring </a:t>
            </a:r>
            <a:r>
              <a:rPr lang="en-US" sz="2000" kern="0" dirty="0" smtClean="0"/>
              <a:t>state consistency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Must assure exactly-once semantics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State must be transferred atomically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state synchronization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62000" y="480060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Strategies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Eager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Lag-by-one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62000" y="517144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Fault-free scenario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Messaging overhead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overhead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62000" y="554863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Faulty scenario (recovery)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overhead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Messaging overhead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Eager State Synchronization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Strategy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pic>
        <p:nvPicPr>
          <p:cNvPr id="425986" name="Picture 2" descr="C:\mySVN\doc\papers\sumant-research\dissertation\figs\eager-s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09766"/>
            <a:ext cx="5867400" cy="427203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09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State synchronization in two explicit phases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Scenario messages: Finish , </a:t>
            </a:r>
            <a:r>
              <a:rPr lang="en-US" sz="2000" kern="0" dirty="0" err="1" smtClean="0"/>
              <a:t>Precommit</a:t>
            </a:r>
            <a:r>
              <a:rPr lang="en-US" sz="2000" kern="0" dirty="0" smtClean="0"/>
              <a:t> (phase 1), State transfer, Commit (phase 2)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Faulty-scenario: Transparent failover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Lag-by-one State Synchronization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Strategy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No explicit phases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scenario messages: Lazy state transfer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Faulty-scenario messages: Prepare, Commit, Transparent failover</a:t>
            </a:r>
          </a:p>
        </p:txBody>
      </p:sp>
      <p:pic>
        <p:nvPicPr>
          <p:cNvPr id="6" name="Picture 2" descr="C:\mySVN\doc\papers\sumant-research\dissertation\figs\lag-s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48308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Evaluation: Overhead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of the State Synchronization Strategies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pic>
        <p:nvPicPr>
          <p:cNvPr id="430082" name="Picture 2" descr="C:\mySVN\doc\papers\sumant-research\GroupFailover\figs\eager-over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914400"/>
            <a:ext cx="4775200" cy="2877770"/>
          </a:xfrm>
          <a:prstGeom prst="rect">
            <a:avLst/>
          </a:prstGeom>
          <a:noFill/>
        </p:spPr>
      </p:pic>
      <p:pic>
        <p:nvPicPr>
          <p:cNvPr id="430083" name="Picture 3" descr="C:\mySVN\doc\papers\sumant-research\GroupFailover\figs\lag-overhe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339" y="3810000"/>
            <a:ext cx="4780461" cy="2819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144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Experiments</a:t>
            </a:r>
          </a:p>
          <a:p>
            <a:pPr marL="508000" lvl="1" indent="-2762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CIAO middleware</a:t>
            </a:r>
          </a:p>
          <a:p>
            <a:pPr marL="508000" lvl="1" indent="-2762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2 </a:t>
            </a:r>
            <a:r>
              <a:rPr lang="en-US" sz="2000" kern="0" dirty="0" smtClean="0"/>
              <a:t>to 5 </a:t>
            </a:r>
            <a:r>
              <a:rPr lang="en-US" sz="2000" kern="0" dirty="0" smtClean="0"/>
              <a:t>components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Eager state synchronization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Insensitive to the # of  components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Concurrent state transfer using CORBA </a:t>
            </a:r>
            <a:r>
              <a:rPr lang="en-US" sz="2000" kern="0" dirty="0" smtClean="0"/>
              <a:t>AMI (Asynchronous Messaging)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Lag-by-one state synchronization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Insensitive to the # of components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overhead less than the eager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661546" cy="35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Evaluation: Client-perceived failover latency of the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Synchronization Strategies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90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The Lag-by-one protocol has messaging (low) overhead during failure recovery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The eager protocol has no overhead during failure recovery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4876800"/>
            <a:ext cx="6858000" cy="1371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366302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(Jitter </a:t>
            </a:r>
            <a:r>
              <a:rPr lang="en-US" b="1" dirty="0" smtClean="0">
                <a:latin typeface="Times New Roman"/>
                <a:cs typeface="Times New Roman"/>
              </a:rPr>
              <a:t>+/-</a:t>
            </a:r>
            <a:r>
              <a:rPr lang="en-US" dirty="0" smtClean="0"/>
              <a:t> 3%)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C0FA90D2-758D-482F-9E67-96E75BE7E29E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Presentation Road-map</a:t>
            </a:r>
          </a:p>
        </p:txBody>
      </p:sp>
      <p:sp>
        <p:nvSpPr>
          <p:cNvPr id="5" name="Content Placeholder 70"/>
          <p:cNvSpPr txBox="1">
            <a:spLocks/>
          </p:cNvSpPr>
          <p:nvPr/>
        </p:nvSpPr>
        <p:spPr>
          <a:xfrm>
            <a:off x="76200" y="609600"/>
            <a:ext cx="8839200" cy="4572000"/>
          </a:xfrm>
          <a:prstGeom prst="rect">
            <a:avLst/>
          </a:prstGeom>
        </p:spPr>
        <p:txBody>
          <a:bodyPr/>
          <a:lstStyle/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Overview of the Contributions</a:t>
            </a:r>
          </a:p>
          <a:p>
            <a:pPr marL="236538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Replication &amp; The Orphan Request Problem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Solution: Group Failover</a:t>
            </a:r>
            <a:endParaRPr lang="en-US" sz="2800" b="1" kern="0" dirty="0" smtClean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latin typeface="+mn-lt"/>
                <a:cs typeface="+mn-cs"/>
              </a:rPr>
              <a:t>Typed Traversal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</a:rPr>
              <a:t>Related Research &amp; Unresolved Challenges</a:t>
            </a:r>
          </a:p>
          <a:p>
            <a:pPr marL="693738" lvl="1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Solution: LEESA </a:t>
            </a:r>
          </a:p>
          <a:p>
            <a:pPr marL="236538" lvl="0" indent="-2365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</a:rPr>
              <a:t>Role of Object Structure Traversals in the Development Lifecycle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76200" y="486228"/>
            <a:ext cx="1905000" cy="6219372"/>
            <a:chOff x="76200" y="486228"/>
            <a:chExt cx="1905000" cy="621937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86228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Model-driven Development Lifecycle</a:t>
              </a:r>
              <a:endParaRPr lang="en-US" sz="1800" dirty="0"/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914400" y="1905000"/>
              <a:ext cx="152400" cy="609600"/>
            </a:xfrm>
            <a:prstGeom prst="downArrow">
              <a:avLst/>
            </a:prstGeom>
            <a:solidFill>
              <a:srgbClr val="FF6433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914400" y="3048000"/>
              <a:ext cx="152400" cy="609600"/>
            </a:xfrm>
            <a:prstGeom prst="downArrow">
              <a:avLst/>
            </a:prstGeom>
            <a:solidFill>
              <a:srgbClr val="FF6433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>
              <a:off x="914400" y="4191000"/>
              <a:ext cx="152400" cy="685800"/>
            </a:xfrm>
            <a:prstGeom prst="downArrow">
              <a:avLst/>
            </a:prstGeom>
            <a:solidFill>
              <a:srgbClr val="6699FF"/>
            </a:solidFill>
            <a:ln w="254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914400" y="5410200"/>
              <a:ext cx="152400" cy="533400"/>
            </a:xfrm>
            <a:prstGeom prst="downArrow">
              <a:avLst/>
            </a:prstGeom>
            <a:solidFill>
              <a:srgbClr val="6699FF"/>
            </a:solidFill>
            <a:ln w="254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76600" y="2625298"/>
            <a:ext cx="2286000" cy="415498"/>
          </a:xfrm>
          <a:prstGeom prst="rect">
            <a:avLst/>
          </a:prstGeom>
          <a:solidFill>
            <a:srgbClr val="FF704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Model Traversals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4724400"/>
            <a:ext cx="2286000" cy="738664"/>
          </a:xfrm>
          <a:prstGeom prst="rect">
            <a:avLst/>
          </a:prstGeom>
          <a:solidFill>
            <a:srgbClr val="6699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Tree Traversals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4" idx="1"/>
          </p:cNvCxnSpPr>
          <p:nvPr/>
        </p:nvCxnSpPr>
        <p:spPr bwMode="auto">
          <a:xfrm flipV="1">
            <a:off x="1066800" y="2833047"/>
            <a:ext cx="2209800" cy="5197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lg"/>
          </a:ln>
          <a:effectLst/>
        </p:spPr>
      </p:cxnSp>
      <p:cxnSp>
        <p:nvCxnSpPr>
          <p:cNvPr id="40" name="Straight Arrow Connector 39"/>
          <p:cNvCxnSpPr>
            <a:endCxn id="34" idx="1"/>
          </p:cNvCxnSpPr>
          <p:nvPr/>
        </p:nvCxnSpPr>
        <p:spPr bwMode="auto">
          <a:xfrm>
            <a:off x="1066800" y="2209800"/>
            <a:ext cx="2209800" cy="6232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lg"/>
          </a:ln>
          <a:effectLst/>
        </p:spPr>
      </p:cxnSp>
      <p:cxnSp>
        <p:nvCxnSpPr>
          <p:cNvPr id="42" name="Straight Arrow Connector 41"/>
          <p:cNvCxnSpPr>
            <a:endCxn id="35" idx="1"/>
          </p:cNvCxnSpPr>
          <p:nvPr/>
        </p:nvCxnSpPr>
        <p:spPr bwMode="auto">
          <a:xfrm>
            <a:off x="1066800" y="4495800"/>
            <a:ext cx="2209800" cy="5979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lg"/>
          </a:ln>
          <a:effectLst/>
        </p:spPr>
      </p:cxnSp>
      <p:cxnSp>
        <p:nvCxnSpPr>
          <p:cNvPr id="44" name="Straight Arrow Connector 43"/>
          <p:cNvCxnSpPr>
            <a:endCxn id="35" idx="1"/>
          </p:cNvCxnSpPr>
          <p:nvPr/>
        </p:nvCxnSpPr>
        <p:spPr bwMode="auto">
          <a:xfrm flipV="1">
            <a:off x="1066800" y="5093732"/>
            <a:ext cx="2209800" cy="6212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lg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781800" y="3357771"/>
            <a:ext cx="1905000" cy="106182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Object Structure Traversals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34" idx="3"/>
            <a:endCxn id="72" idx="1"/>
          </p:cNvCxnSpPr>
          <p:nvPr/>
        </p:nvCxnSpPr>
        <p:spPr bwMode="auto">
          <a:xfrm>
            <a:off x="5562600" y="2833047"/>
            <a:ext cx="1219200" cy="10556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lg" len="med"/>
          </a:ln>
          <a:effectLst/>
        </p:spPr>
      </p:cxnSp>
      <p:cxnSp>
        <p:nvCxnSpPr>
          <p:cNvPr id="76" name="Straight Arrow Connector 75"/>
          <p:cNvCxnSpPr>
            <a:stCxn id="35" idx="3"/>
            <a:endCxn id="72" idx="1"/>
          </p:cNvCxnSpPr>
          <p:nvPr/>
        </p:nvCxnSpPr>
        <p:spPr bwMode="auto">
          <a:xfrm flipV="1">
            <a:off x="5562600" y="3888686"/>
            <a:ext cx="1219200" cy="12050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lg" len="med"/>
          </a:ln>
          <a:effectLst/>
        </p:spPr>
      </p:cxnSp>
      <p:sp>
        <p:nvSpPr>
          <p:cNvPr id="77" name="TextBox 76"/>
          <p:cNvSpPr txBox="1"/>
          <p:nvPr/>
        </p:nvSpPr>
        <p:spPr>
          <a:xfrm rot="960717">
            <a:off x="1167950" y="2151648"/>
            <a:ext cx="207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Model transformation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 rot="964148">
            <a:off x="1288531" y="44380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XML Processing</a:t>
            </a:r>
            <a:endParaRPr lang="en-US" sz="1400" b="1" dirty="0"/>
          </a:p>
        </p:txBody>
      </p:sp>
      <p:sp>
        <p:nvSpPr>
          <p:cNvPr id="82" name="TextBox 81"/>
          <p:cNvSpPr txBox="1"/>
          <p:nvPr/>
        </p:nvSpPr>
        <p:spPr>
          <a:xfrm rot="20725256">
            <a:off x="1230322" y="3109094"/>
            <a:ext cx="1952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Model interpretation</a:t>
            </a:r>
            <a:endParaRPr lang="en-US" sz="1400" b="1" dirty="0"/>
          </a:p>
        </p:txBody>
      </p:sp>
      <p:sp>
        <p:nvSpPr>
          <p:cNvPr id="83" name="TextBox 82"/>
          <p:cNvSpPr txBox="1"/>
          <p:nvPr/>
        </p:nvSpPr>
        <p:spPr>
          <a:xfrm rot="20670436">
            <a:off x="1227081" y="54286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XML Processing</a:t>
            </a:r>
            <a:endParaRPr lang="en-US" sz="1400" b="1" dirty="0"/>
          </a:p>
        </p:txBody>
      </p:sp>
      <p:sp>
        <p:nvSpPr>
          <p:cNvPr id="84" name="Content Placeholder 13"/>
          <p:cNvSpPr txBox="1">
            <a:spLocks/>
          </p:cNvSpPr>
          <p:nvPr/>
        </p:nvSpPr>
        <p:spPr>
          <a:xfrm>
            <a:off x="2590800" y="990600"/>
            <a:ext cx="6324600" cy="7620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structure traversals 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  <a:cs typeface="+mn-cs"/>
              </a:rPr>
              <a:t>Required in all phases of the development lifecycle.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2" grpId="0" animBg="1"/>
      <p:bldP spid="77" grpId="0"/>
      <p:bldP spid="80" grpId="0"/>
      <p:bldP spid="82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81000" y="-1588"/>
            <a:ext cx="8458200" cy="915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Object Structure Traversal and Object-oriented Languages</a:t>
            </a:r>
          </a:p>
        </p:txBody>
      </p:sp>
      <p:pic>
        <p:nvPicPr>
          <p:cNvPr id="5" name="Picture 4" descr="schema-first-proce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65055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609600"/>
            <a:ext cx="8915400" cy="335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Object structures</a:t>
            </a:r>
          </a:p>
          <a:p>
            <a:pPr lvl="1"/>
            <a:r>
              <a:rPr lang="en-US" sz="2200" dirty="0" smtClean="0"/>
              <a:t>Often governed by a statically known schema (</a:t>
            </a:r>
            <a:r>
              <a:rPr lang="en-US" sz="2000" i="1" dirty="0" smtClean="0"/>
              <a:t>e.g.,</a:t>
            </a:r>
            <a:r>
              <a:rPr lang="en-US" sz="2000" dirty="0" smtClean="0"/>
              <a:t> XSD, </a:t>
            </a:r>
            <a:r>
              <a:rPr lang="en-US" sz="2000" dirty="0" err="1" smtClean="0"/>
              <a:t>MetaGME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Data-binding </a:t>
            </a:r>
            <a:r>
              <a:rPr lang="en-US" sz="2400" dirty="0" smtClean="0"/>
              <a:t>tools (</a:t>
            </a:r>
            <a:r>
              <a:rPr lang="en-US" sz="2400" i="1" dirty="0" smtClean="0"/>
              <a:t>e.g.,</a:t>
            </a:r>
            <a:r>
              <a:rPr lang="en-US" sz="2400" dirty="0" smtClean="0"/>
              <a:t> UDM) </a:t>
            </a:r>
            <a:endParaRPr lang="en-US" sz="2400" dirty="0" smtClean="0"/>
          </a:p>
          <a:p>
            <a:pPr lvl="1"/>
            <a:r>
              <a:rPr lang="en-US" sz="2200" dirty="0" smtClean="0"/>
              <a:t>Generate schema-specific object-oriented language bindings</a:t>
            </a:r>
          </a:p>
          <a:p>
            <a:pPr lvl="1"/>
            <a:r>
              <a:rPr lang="en-US" sz="2200" dirty="0" smtClean="0"/>
              <a:t>Use well-known design patterns</a:t>
            </a:r>
          </a:p>
          <a:p>
            <a:pPr lvl="2"/>
            <a:r>
              <a:rPr lang="en-US" sz="2000" dirty="0" smtClean="0"/>
              <a:t>Composite for hierarchical representation</a:t>
            </a:r>
          </a:p>
          <a:p>
            <a:pPr lvl="2"/>
            <a:r>
              <a:rPr lang="en-US" sz="2000" dirty="0" smtClean="0"/>
              <a:t>Visitor for type-specific actions</a:t>
            </a:r>
          </a:p>
          <a:p>
            <a:r>
              <a:rPr lang="en-US" sz="2400" dirty="0" smtClean="0"/>
              <a:t>Such applications are known as </a:t>
            </a:r>
            <a:r>
              <a:rPr lang="en-US" sz="2400" dirty="0" smtClean="0">
                <a:solidFill>
                  <a:srgbClr val="FF0000"/>
                </a:solidFill>
              </a:rPr>
              <a:t>schema-first</a:t>
            </a:r>
            <a:r>
              <a:rPr lang="en-US" sz="2400" dirty="0" smtClean="0"/>
              <a:t> applications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Dissertation Contributions: Model-driven Fault-tolerance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6200" y="533400"/>
            <a:ext cx="1905000" cy="6172200"/>
            <a:chOff x="76200" y="533400"/>
            <a:chExt cx="1905000" cy="617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609600"/>
              <a:ext cx="182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Resolves challenges in</a:t>
              </a:r>
              <a:endParaRPr lang="en-US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3048000" y="1066800"/>
            <a:ext cx="5943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Component </a:t>
            </a:r>
            <a:r>
              <a:rPr lang="en-US" sz="2000" kern="0" dirty="0" err="1" smtClean="0">
                <a:solidFill>
                  <a:srgbClr val="FF0000"/>
                </a:solidFill>
                <a:latin typeface="+mn-lt"/>
                <a:cs typeface="+mn-cs"/>
              </a:rPr>
              <a:t>QoS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 Modeling Language (CQML)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Aspect-oriented Modeling for Modularizing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Concerns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905000" y="1066800"/>
            <a:ext cx="11430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905000" y="1828800"/>
            <a:ext cx="11430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ight Brace 24"/>
          <p:cNvSpPr/>
          <p:nvPr/>
        </p:nvSpPr>
        <p:spPr bwMode="auto">
          <a:xfrm>
            <a:off x="1981200" y="2438400"/>
            <a:ext cx="9144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71800" y="3048000"/>
            <a:ext cx="60198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Generative Aspects for Fault-Tolerance (GRAFT)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Multi-stage model-driven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 process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Weaves dependability concerns in system artifacts</a:t>
            </a:r>
            <a:endParaRPr lang="en-US" sz="1600" kern="0" dirty="0" smtClean="0">
              <a:latin typeface="+mn-lt"/>
              <a:cs typeface="+mn-cs"/>
            </a:endParaRP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kern="0" dirty="0" smtClean="0">
                <a:latin typeface="+mn-lt"/>
                <a:cs typeface="+mn-cs"/>
              </a:rPr>
              <a:t>Provides model-to-model, model-to-text, model-to-code transformations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048000" y="5486400"/>
            <a:ext cx="5943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Group-failover Protocol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Resolves the orphan request problem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905000" y="5486400"/>
            <a:ext cx="114300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905000" y="6400800"/>
            <a:ext cx="114300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762000" y="-1588"/>
            <a:ext cx="7772400" cy="534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Challenges </a:t>
            </a:r>
            <a:r>
              <a:rPr lang="en-US" sz="2800" b="1" dirty="0" smtClean="0"/>
              <a:t>in Schema-first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533400"/>
            <a:ext cx="89154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Sacrifice </a:t>
            </a:r>
            <a:r>
              <a:rPr lang="en-US" sz="2400" dirty="0" smtClean="0"/>
              <a:t>traversal </a:t>
            </a:r>
            <a:r>
              <a:rPr lang="en-US" sz="2400" dirty="0" smtClean="0"/>
              <a:t>idioms for type-safety</a:t>
            </a:r>
          </a:p>
          <a:p>
            <a:pPr lvl="1"/>
            <a:r>
              <a:rPr lang="en-US" sz="2000" dirty="0" smtClean="0"/>
              <a:t>Succinctness (axis-oriented expressions)</a:t>
            </a:r>
            <a:endParaRPr lang="en-US" sz="2200" dirty="0" smtClean="0"/>
          </a:p>
          <a:p>
            <a:pPr lvl="2"/>
            <a:r>
              <a:rPr lang="en-US" sz="2000" dirty="0" smtClean="0"/>
              <a:t>Find all author names in a book catalog (</a:t>
            </a:r>
            <a:r>
              <a:rPr lang="en-US" sz="2000" dirty="0" err="1" smtClean="0"/>
              <a:t>XPath</a:t>
            </a:r>
            <a:r>
              <a:rPr lang="en-US" sz="2000" dirty="0" smtClean="0"/>
              <a:t> child axis)</a:t>
            </a:r>
          </a:p>
          <a:p>
            <a:pPr lvl="1">
              <a:buNone/>
            </a:pPr>
            <a:r>
              <a:rPr lang="en-US" sz="2400" dirty="0" smtClean="0"/>
              <a:t>	   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“/catalog/book/author/name”</a:t>
            </a:r>
            <a:endParaRPr lang="en-US" sz="22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 smtClean="0"/>
              <a:t>Structure-shyness (resilience to schema evolution)</a:t>
            </a:r>
            <a:endParaRPr lang="en-US" sz="2200" dirty="0" smtClean="0"/>
          </a:p>
          <a:p>
            <a:pPr lvl="2"/>
            <a:r>
              <a:rPr lang="en-US" sz="2000" dirty="0" smtClean="0"/>
              <a:t>Find names </a:t>
            </a:r>
            <a:r>
              <a:rPr lang="en-US" sz="2000" dirty="0" smtClean="0">
                <a:solidFill>
                  <a:srgbClr val="FF0000"/>
                </a:solidFill>
              </a:rPr>
              <a:t>anywhere</a:t>
            </a:r>
            <a:r>
              <a:rPr lang="en-US" sz="2000" dirty="0" smtClean="0"/>
              <a:t> in the book catalog (</a:t>
            </a:r>
            <a:r>
              <a:rPr lang="en-US" sz="2000" dirty="0" err="1" smtClean="0"/>
              <a:t>XPath</a:t>
            </a:r>
            <a:r>
              <a:rPr lang="en-US" sz="2000" dirty="0" smtClean="0"/>
              <a:t> descendant axis)</a:t>
            </a:r>
          </a:p>
          <a:p>
            <a:pPr lvl="1"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“//name”</a:t>
            </a:r>
            <a:endParaRPr lang="en-US" sz="22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/>
              <a:t>Highly repetitive, verbose traversal code</a:t>
            </a:r>
          </a:p>
          <a:p>
            <a:pPr lvl="1"/>
            <a:r>
              <a:rPr lang="en-US" sz="2000" dirty="0" smtClean="0"/>
              <a:t>Schema-specificity --- each class has </a:t>
            </a:r>
            <a:r>
              <a:rPr lang="en-US" sz="2000" dirty="0" smtClean="0"/>
              <a:t>a different </a:t>
            </a:r>
            <a:r>
              <a:rPr lang="en-US" sz="2000" dirty="0" smtClean="0"/>
              <a:t>interface</a:t>
            </a:r>
          </a:p>
          <a:p>
            <a:pPr lvl="1"/>
            <a:r>
              <a:rPr lang="en-US" sz="2000" dirty="0" smtClean="0"/>
              <a:t>Intent is lost due to code bloat</a:t>
            </a:r>
          </a:p>
          <a:p>
            <a:r>
              <a:rPr lang="en-US" sz="2400" dirty="0" smtClean="0"/>
              <a:t>Tangling of traversal specifications with type-specific actions</a:t>
            </a:r>
          </a:p>
          <a:p>
            <a:pPr lvl="1"/>
            <a:r>
              <a:rPr lang="en-US" sz="2000" dirty="0" smtClean="0"/>
              <a:t>The “visit-all” semantics of the classic visitor are inefficient and insufficient</a:t>
            </a:r>
          </a:p>
          <a:p>
            <a:pPr lvl="1"/>
            <a:r>
              <a:rPr lang="en-US" sz="2000" dirty="0" smtClean="0"/>
              <a:t>Lack of reusability of traversal specifications and visitors</a:t>
            </a:r>
          </a:p>
          <a:p>
            <a:endParaRPr lang="en-US" sz="2200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990600" y="6019800"/>
            <a:ext cx="70866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rgbClr val="FF0000"/>
                </a:solidFill>
              </a:rPr>
              <a:t>Is it possible to achieve type-safety of OO and the succinctness of </a:t>
            </a:r>
            <a:r>
              <a:rPr lang="en-US" sz="2000" b="1" dirty="0" err="1" smtClean="0">
                <a:solidFill>
                  <a:srgbClr val="FF0000"/>
                </a:solidFill>
              </a:rPr>
              <a:t>XPath</a:t>
            </a:r>
            <a:r>
              <a:rPr lang="en-US" sz="2000" b="1" dirty="0" smtClean="0">
                <a:solidFill>
                  <a:srgbClr val="FF0000"/>
                </a:solidFill>
              </a:rPr>
              <a:t> together?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Related Research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082675"/>
          <a:ext cx="8839200" cy="501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3505200"/>
                <a:gridCol w="3581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</a:t>
                      </a:r>
                      <a:endParaRPr lang="en-US" sz="24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Advantage</a:t>
                      </a:r>
                      <a:endParaRPr lang="en-US" sz="24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Limitation</a:t>
                      </a:r>
                      <a:endParaRPr lang="en-US" sz="24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XPath</a:t>
                      </a:r>
                      <a:r>
                        <a:rPr lang="en-US" b="1" dirty="0" smtClean="0"/>
                        <a:t>, XSLT, </a:t>
                      </a:r>
                      <a:r>
                        <a:rPr lang="en-US" b="1" dirty="0" err="1" smtClean="0"/>
                        <a:t>XQuery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Domain-specific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intuitive</a:t>
                      </a:r>
                      <a:r>
                        <a:rPr lang="en-US" baseline="0" dirty="0" smtClean="0"/>
                        <a:t>, s</a:t>
                      </a:r>
                      <a:r>
                        <a:rPr lang="en-US" dirty="0" smtClean="0"/>
                        <a:t>uccinct,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structure-shy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, schema-aware (XSD v2.0)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Tangling persists,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XML-specific, 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“string-encoded” integration in GPL, only run-time error identification</a:t>
                      </a:r>
                      <a:endParaRPr lang="en-US" b="1" dirty="0">
                        <a:solidFill>
                          <a:srgbClr val="2B03D7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External</a:t>
                      </a:r>
                      <a:r>
                        <a:rPr lang="en-US" b="1" i="0" baseline="0" dirty="0" smtClean="0"/>
                        <a:t> </a:t>
                      </a:r>
                      <a:r>
                        <a:rPr lang="en-US" b="1" baseline="0" dirty="0" smtClean="0"/>
                        <a:t>DSLs </a:t>
                      </a:r>
                    </a:p>
                    <a:p>
                      <a:r>
                        <a:rPr lang="en-US" baseline="0" dirty="0" smtClean="0"/>
                        <a:t>(e.g., Gray, </a:t>
                      </a:r>
                      <a:r>
                        <a:rPr lang="en-US" baseline="0" dirty="0" err="1" smtClean="0"/>
                        <a:t>Ovlinger</a:t>
                      </a:r>
                      <a:r>
                        <a:rPr lang="en-US" baseline="0" dirty="0" smtClean="0"/>
                        <a:t> et al.)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Tangling addressed, intuitive, d</a:t>
                      </a:r>
                      <a:r>
                        <a:rPr lang="en-US" dirty="0" smtClean="0"/>
                        <a:t>omain-specific, schema-aware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code generation step, high language development</a:t>
                      </a:r>
                      <a:r>
                        <a:rPr lang="en-US" baseline="0" dirty="0" smtClean="0"/>
                        <a:t> cost, 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coarse granularity of integration with existing code</a:t>
                      </a:r>
                      <a:endParaRPr lang="en-US" b="1" dirty="0">
                        <a:solidFill>
                          <a:srgbClr val="2B03D7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Strategic</a:t>
                      </a:r>
                      <a:r>
                        <a:rPr lang="en-US" b="1" baseline="0" dirty="0" smtClean="0"/>
                        <a:t> programming </a:t>
                      </a:r>
                      <a:r>
                        <a:rPr lang="en-US" baseline="0" dirty="0" smtClean="0"/>
                        <a:t>(e.g. </a:t>
                      </a:r>
                      <a:r>
                        <a:rPr lang="en-US" baseline="0" dirty="0" err="1" smtClean="0"/>
                        <a:t>Stratego</a:t>
                      </a:r>
                      <a:r>
                        <a:rPr lang="en-US" baseline="0" dirty="0" smtClean="0"/>
                        <a:t>, Visitor-based)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Tangling addressed, </a:t>
                      </a:r>
                      <a:r>
                        <a:rPr lang="en-US" b="1" dirty="0" smtClean="0">
                          <a:solidFill>
                            <a:srgbClr val="2B03D7"/>
                          </a:solidFill>
                        </a:rPr>
                        <a:t>generic reusable traversals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structure-shy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concerns, limited schema</a:t>
                      </a:r>
                      <a:r>
                        <a:rPr lang="en-US" baseline="0" dirty="0" smtClean="0"/>
                        <a:t> conformance checking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Adaptive Programming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Lieberherr</a:t>
                      </a:r>
                      <a:r>
                        <a:rPr lang="en-US" sz="1600" dirty="0" smtClean="0"/>
                        <a:t> 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al.)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Tangling addressed, </a:t>
                      </a:r>
                      <a:r>
                        <a:rPr lang="en-US" b="1" dirty="0" smtClean="0">
                          <a:solidFill>
                            <a:srgbClr val="2B03D7"/>
                          </a:solidFill>
                        </a:rPr>
                        <a:t>efficient,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2B03D7"/>
                          </a:solidFill>
                        </a:rPr>
                        <a:t>early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2B03D7"/>
                          </a:solidFill>
                        </a:rPr>
                        <a:t>schema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 conformance checking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structure-shy</a:t>
                      </a:r>
                      <a:r>
                        <a:rPr lang="en-US" b="1" baseline="0" dirty="0" smtClean="0">
                          <a:solidFill>
                            <a:srgbClr val="2B03D7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2B03D7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traversal control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Solution: LEESA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09930"/>
            <a:ext cx="5334000" cy="45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371600" y="609600"/>
            <a:ext cx="6934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L</a:t>
            </a:r>
            <a:r>
              <a:rPr lang="en-US" sz="2400" b="1" dirty="0" smtClean="0"/>
              <a:t>anguage for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/>
              <a:t>mbedded </a:t>
            </a:r>
            <a:r>
              <a:rPr lang="en-US" sz="2400" b="1" dirty="0" err="1" smtClean="0"/>
              <a:t>Qu</a:t>
            </a:r>
            <a:r>
              <a:rPr lang="en-US" sz="2400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err="1" smtClean="0"/>
              <a:t>ry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Traver</a:t>
            </a:r>
            <a:r>
              <a:rPr lang="en-US" sz="2400" b="1" dirty="0" err="1" smtClean="0">
                <a:solidFill>
                  <a:srgbClr val="FF0000"/>
                </a:solidFill>
              </a:rPr>
              <a:t>SA</a:t>
            </a:r>
            <a:r>
              <a:rPr lang="en-US" sz="2400" b="1" dirty="0" err="1" smtClean="0"/>
              <a:t>l</a:t>
            </a:r>
            <a:endParaRPr lang="en-US" sz="20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8400" y="5943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Multi-paradigm Design in C++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LEESA by Examples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762000"/>
            <a:ext cx="88392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State Machine: A simple composite object structure</a:t>
            </a:r>
          </a:p>
          <a:p>
            <a:pPr lvl="1"/>
            <a:r>
              <a:rPr lang="en-US" sz="2000" dirty="0" smtClean="0"/>
              <a:t>Recursive: A state may contain other states and transitions</a:t>
            </a:r>
          </a:p>
        </p:txBody>
      </p:sp>
      <p:pic>
        <p:nvPicPr>
          <p:cNvPr id="18436" name="Picture 3" descr="fs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65663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5"/>
          <p:cNvSpPr>
            <a:spLocks noChangeArrowheads="1"/>
          </p:cNvSpPr>
          <p:nvPr/>
        </p:nvSpPr>
        <p:spPr bwMode="auto">
          <a:xfrm>
            <a:off x="5867400" y="6324600"/>
            <a:ext cx="3124200" cy="457200"/>
          </a:xfrm>
          <a:prstGeom prst="wedgeRoundRectCallout">
            <a:avLst>
              <a:gd name="adj1" fmla="val 15190"/>
              <a:gd name="adj2" fmla="val -498255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User-defined visitor object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Axis-oriented Traversals (1/2)</a:t>
            </a:r>
          </a:p>
        </p:txBody>
      </p:sp>
      <p:pic>
        <p:nvPicPr>
          <p:cNvPr id="7" name="Content Placeholder 6" descr="parent-depth-fir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371600"/>
            <a:ext cx="1773238" cy="1906588"/>
          </a:xfrm>
          <a:noFill/>
          <a:ln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0025" y="914400"/>
            <a:ext cx="2009775" cy="2703513"/>
            <a:chOff x="47625" y="914401"/>
            <a:chExt cx="2009775" cy="2703730"/>
          </a:xfrm>
        </p:grpSpPr>
        <p:pic>
          <p:nvPicPr>
            <p:cNvPr id="19478" name="Picture 3" descr="child-breadth-firs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25" y="914401"/>
              <a:ext cx="2009775" cy="20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TextBox 5"/>
            <p:cNvSpPr txBox="1">
              <a:spLocks noChangeArrowheads="1"/>
            </p:cNvSpPr>
            <p:nvPr/>
          </p:nvSpPr>
          <p:spPr bwMode="auto">
            <a:xfrm>
              <a:off x="76200" y="2971800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Child Axis (breadth-first)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62200" y="914400"/>
            <a:ext cx="2235200" cy="2743200"/>
            <a:chOff x="2362200" y="914400"/>
            <a:chExt cx="2234787" cy="2743200"/>
          </a:xfrm>
        </p:grpSpPr>
        <p:pic>
          <p:nvPicPr>
            <p:cNvPr id="19476" name="Picture 7" descr="child-depth-firs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914400"/>
              <a:ext cx="2082387" cy="205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Box 9"/>
            <p:cNvSpPr txBox="1">
              <a:spLocks noChangeArrowheads="1"/>
            </p:cNvSpPr>
            <p:nvPr/>
          </p:nvSpPr>
          <p:spPr bwMode="auto">
            <a:xfrm>
              <a:off x="2362200" y="3011269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Child Axis (depth-first)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857438" y="1371600"/>
            <a:ext cx="1924362" cy="2362200"/>
            <a:chOff x="4857438" y="1371600"/>
            <a:chExt cx="1924362" cy="2362200"/>
          </a:xfrm>
        </p:grpSpPr>
        <p:pic>
          <p:nvPicPr>
            <p:cNvPr id="19474" name="Picture 8" descr="parent-breadth-firs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438" y="1371600"/>
              <a:ext cx="192436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Box 10"/>
            <p:cNvSpPr txBox="1">
              <a:spLocks noChangeArrowheads="1"/>
            </p:cNvSpPr>
            <p:nvPr/>
          </p:nvSpPr>
          <p:spPr bwMode="auto">
            <a:xfrm>
              <a:off x="4876800" y="3087469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Parent Axis (breadth-first)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86600" y="29718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Parent Axis (depth-first)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3973513"/>
            <a:ext cx="8534400" cy="415498"/>
          </a:xfrm>
          <a:prstGeom prst="rect">
            <a:avLst/>
          </a:prstGeom>
          <a:solidFill>
            <a:srgbClr val="FFFF66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Root() 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&gt;&gt; v &gt;&gt; State() &gt;&gt; v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4572000"/>
            <a:ext cx="8534400" cy="415498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Root() &gt;&gt;=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&gt;&gt; v &gt;&gt;= State() &gt;&gt; v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5181600"/>
            <a:ext cx="8534400" cy="415498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Time() &lt;&lt; v &lt;&lt; State() &lt;&lt; v &lt;&lt;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&lt;&lt; v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5802313"/>
            <a:ext cx="8534400" cy="415498"/>
          </a:xfrm>
          <a:prstGeom prst="rect">
            <a:avLst/>
          </a:prstGeom>
          <a:solidFill>
            <a:srgbClr val="2B03D7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Time() &lt;&lt; v &lt;&lt;= State() &lt;&lt; v &lt;&lt;= StateMachine() &lt;&lt; v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" y="914400"/>
            <a:ext cx="2133600" cy="2819400"/>
          </a:xfrm>
          <a:prstGeom prst="rect">
            <a:avLst/>
          </a:prstGeom>
          <a:solidFill>
            <a:srgbClr val="FFFF66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86000" y="914400"/>
            <a:ext cx="2286000" cy="28194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48200" y="914400"/>
            <a:ext cx="2286000" cy="2819400"/>
          </a:xfrm>
          <a:prstGeom prst="rect">
            <a:avLst/>
          </a:prstGeom>
          <a:solidFill>
            <a:srgbClr val="00B050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086600" y="914400"/>
            <a:ext cx="1981200" cy="2819400"/>
          </a:xfrm>
          <a:prstGeom prst="rect">
            <a:avLst/>
          </a:prstGeom>
          <a:solidFill>
            <a:srgbClr val="2B03D7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000750"/>
            <a:ext cx="3810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6" grpId="0" uiExpand="1" build="allAtOnce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Axis-oriented Traversals (2/2)</a:t>
            </a:r>
            <a:endParaRPr lang="en-US" sz="2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838200"/>
            <a:ext cx="8839200" cy="601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More axes in LEESA</a:t>
            </a:r>
          </a:p>
          <a:p>
            <a:pPr lvl="1"/>
            <a:r>
              <a:rPr lang="en-US" sz="2000" dirty="0" smtClean="0"/>
              <a:t>Child, parent, descendant, ancestor, </a:t>
            </a:r>
          </a:p>
          <a:p>
            <a:pPr lvl="1">
              <a:buNone/>
            </a:pPr>
            <a:r>
              <a:rPr lang="en-US" sz="2000" dirty="0" smtClean="0"/>
              <a:t>	association, sibling (</a:t>
            </a:r>
            <a:r>
              <a:rPr lang="en-US" sz="2000" dirty="0" err="1" smtClean="0"/>
              <a:t>tuplification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Key features of axis-oriented expressions</a:t>
            </a:r>
          </a:p>
          <a:p>
            <a:pPr lvl="1"/>
            <a:r>
              <a:rPr lang="en-US" sz="2000" dirty="0" smtClean="0"/>
              <a:t>Succinct and </a:t>
            </a:r>
            <a:r>
              <a:rPr lang="en-US" sz="2000" dirty="0" smtClean="0"/>
              <a:t>expressive</a:t>
            </a:r>
          </a:p>
          <a:p>
            <a:pPr lvl="1"/>
            <a:r>
              <a:rPr lang="en-US" sz="2000" dirty="0" smtClean="0"/>
              <a:t>Type checked (not string encoded)</a:t>
            </a:r>
            <a:endParaRPr lang="en-US" sz="2000" dirty="0" smtClean="0"/>
          </a:p>
          <a:p>
            <a:pPr lvl="1"/>
            <a:r>
              <a:rPr lang="en-US" sz="2000" dirty="0" smtClean="0"/>
              <a:t>Separation of type-specific actions from traversals</a:t>
            </a:r>
          </a:p>
          <a:p>
            <a:pPr lvl="1"/>
            <a:r>
              <a:rPr lang="en-US" sz="2000" dirty="0" err="1" smtClean="0"/>
              <a:t>Composable</a:t>
            </a:r>
            <a:endParaRPr lang="en-US" sz="2000" dirty="0" smtClean="0"/>
          </a:p>
          <a:p>
            <a:pPr lvl="1"/>
            <a:r>
              <a:rPr lang="en-US" sz="2000" dirty="0" smtClean="0"/>
              <a:t>First class support (can be named and passed around as parameters)</a:t>
            </a:r>
          </a:p>
          <a:p>
            <a:endParaRPr lang="en-US" sz="2400" dirty="0" smtClean="0"/>
          </a:p>
          <a:p>
            <a:r>
              <a:rPr lang="en-US" sz="2400" dirty="0" smtClean="0"/>
              <a:t>But all these axis-oriented expressions are hardly enough!</a:t>
            </a:r>
          </a:p>
          <a:p>
            <a:pPr lvl="1"/>
            <a:r>
              <a:rPr lang="en-US" sz="2000" dirty="0" smtClean="0"/>
              <a:t>LEESA’s axes traversal operators (&gt;&gt;, &gt;&gt;=, &lt;&lt;, &lt;&lt;=) are reusable but …</a:t>
            </a:r>
          </a:p>
          <a:p>
            <a:pPr lvl="1"/>
            <a:r>
              <a:rPr lang="en-US" sz="2000" dirty="0" smtClean="0"/>
              <a:t>Programmer written axis-oriented traversals are not!</a:t>
            </a:r>
          </a:p>
          <a:p>
            <a:pPr lvl="1"/>
            <a:r>
              <a:rPr lang="en-US" sz="2000" dirty="0" smtClean="0"/>
              <a:t>Also, where is recursion?</a:t>
            </a:r>
          </a:p>
          <a:p>
            <a:pPr lvl="1"/>
            <a:endParaRPr lang="en-US" sz="2000" dirty="0" smtClean="0"/>
          </a:p>
        </p:txBody>
      </p:sp>
      <p:pic>
        <p:nvPicPr>
          <p:cNvPr id="373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79" y="600075"/>
            <a:ext cx="2703521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rc 10"/>
          <p:cNvSpPr/>
          <p:nvPr/>
        </p:nvSpPr>
        <p:spPr bwMode="auto">
          <a:xfrm rot="12524462">
            <a:off x="5869274" y="581711"/>
            <a:ext cx="2434652" cy="2533197"/>
          </a:xfrm>
          <a:prstGeom prst="arc">
            <a:avLst>
              <a:gd name="adj1" fmla="val 16200000"/>
              <a:gd name="adj2" fmla="val 438575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5400000">
            <a:off x="8267700" y="2705100"/>
            <a:ext cx="304800" cy="838200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842470">
            <a:off x="5174634" y="80692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Descendants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276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Siblings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Adopting Strategic Programming (SP)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914400"/>
            <a:ext cx="8839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Adopting Strategic Programming (SP) Paradigm</a:t>
            </a:r>
          </a:p>
          <a:p>
            <a:pPr lvl="1"/>
            <a:r>
              <a:rPr lang="en-US" sz="2000" dirty="0" smtClean="0"/>
              <a:t>Began as a term rewriting language: </a:t>
            </a:r>
            <a:r>
              <a:rPr lang="en-US" sz="2000" dirty="0" err="1" smtClean="0"/>
              <a:t>Stratego</a:t>
            </a:r>
            <a:endParaRPr lang="en-US" sz="2000" dirty="0" smtClean="0">
              <a:solidFill>
                <a:srgbClr val="2B03D7"/>
              </a:solidFill>
            </a:endParaRPr>
          </a:p>
          <a:p>
            <a:pPr lvl="1"/>
            <a:r>
              <a:rPr lang="en-US" sz="2000" dirty="0" smtClean="0"/>
              <a:t>Generic, reusable, recursive traversals independent of the structure</a:t>
            </a:r>
          </a:p>
          <a:p>
            <a:pPr lvl="1"/>
            <a:r>
              <a:rPr lang="en-US" sz="2000" dirty="0" smtClean="0"/>
              <a:t>A small set of basic </a:t>
            </a:r>
            <a:r>
              <a:rPr lang="en-US" sz="2000" dirty="0" err="1" smtClean="0"/>
              <a:t>combinators</a:t>
            </a:r>
            <a:endParaRPr lang="en-US" sz="2000" dirty="0" smtClean="0"/>
          </a:p>
          <a:p>
            <a:pPr lvl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3124200"/>
          <a:ext cx="8839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981200"/>
                <a:gridCol w="2438400"/>
                <a:gridCol w="22098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Identity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 change in input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Choice &lt;S1, S2&gt;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If S1 fails apply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Throw an exception</a:t>
                      </a:r>
                      <a:endParaRPr lang="en-US" b="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All&lt;S&gt;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Apply S to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all immediate children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&lt;S1,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S2&gt;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S1 then S2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One&lt;S&gt;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Apply S to only one child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3124200"/>
            <a:ext cx="8839200" cy="190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Strategic Programming (SP) Continued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533400"/>
            <a:ext cx="86106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Higher-level recursive traversal schemes can be composed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Generic Top-down traversal</a:t>
            </a:r>
          </a:p>
          <a:p>
            <a:pPr lvl="1"/>
            <a:r>
              <a:rPr lang="en-US" sz="2000" dirty="0" smtClean="0"/>
              <a:t>E.g., Visit everything under Root</a:t>
            </a:r>
          </a:p>
          <a:p>
            <a:pPr lvl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1316868"/>
          <a:ext cx="5715000" cy="51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223"/>
                <a:gridCol w="3645777"/>
              </a:tblGrid>
              <a:tr h="5119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TopDown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&lt;S&gt;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Seq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S,All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TopDown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&gt;&gt;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6085" name="Picture 5" descr="J:\Documents and Settings\Sumant\Desktop\Research\LEESA\DSL09-presentation\Full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69" y="3581400"/>
            <a:ext cx="4384431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escendan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75104"/>
            <a:ext cx="2741613" cy="33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24400" y="2209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Lacks schema awareness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kern="0" dirty="0" smtClean="0">
                <a:latin typeface="+mn-lt"/>
                <a:cs typeface="+mn-cs"/>
              </a:rPr>
              <a:t>Inefficient traversal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kern="0" dirty="0" smtClean="0">
                <a:latin typeface="+mn-lt"/>
                <a:cs typeface="+mn-cs"/>
              </a:rPr>
              <a:t>E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.g., Visit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all Time objects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6" name="Rounded Rectangular Callout 5"/>
          <p:cNvSpPr>
            <a:spLocks noChangeArrowheads="1"/>
          </p:cNvSpPr>
          <p:nvPr/>
        </p:nvSpPr>
        <p:spPr bwMode="auto">
          <a:xfrm>
            <a:off x="3886200" y="3810000"/>
            <a:ext cx="2286000" cy="457200"/>
          </a:xfrm>
          <a:prstGeom prst="wedgeRoundRectCallout">
            <a:avLst>
              <a:gd name="adj1" fmla="val -80754"/>
              <a:gd name="adj2" fmla="val 132001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Not smart enough!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0" y="-77788"/>
            <a:ext cx="9144000" cy="915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Schema-aware Structure-shy Traversal using LEESA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457200"/>
            <a:ext cx="91440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Generic top-down </a:t>
            </a:r>
            <a:r>
              <a:rPr lang="en-US" sz="2400" dirty="0" smtClean="0"/>
              <a:t>traversal using hierarchical visitor </a:t>
            </a:r>
            <a:endParaRPr lang="en-US" sz="2400" dirty="0" smtClean="0"/>
          </a:p>
          <a:p>
            <a:pPr lvl="1"/>
            <a:r>
              <a:rPr lang="en-US" sz="2200" dirty="0" smtClean="0"/>
              <a:t>E.g., Visit everything </a:t>
            </a:r>
            <a:r>
              <a:rPr lang="en-US" sz="2400" dirty="0" smtClean="0">
                <a:solidFill>
                  <a:srgbClr val="FF0000"/>
                </a:solidFill>
              </a:rPr>
              <a:t>(recursively)</a:t>
            </a:r>
            <a:r>
              <a:rPr lang="en-US" sz="2200" dirty="0" smtClean="0"/>
              <a:t> under Root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Avoids unnecessary sub-structure traversal</a:t>
            </a:r>
          </a:p>
          <a:p>
            <a:r>
              <a:rPr lang="en-US" sz="2400" dirty="0" smtClean="0"/>
              <a:t>Descendant and ancestor axes</a:t>
            </a:r>
          </a:p>
          <a:p>
            <a:pPr lvl="1"/>
            <a:r>
              <a:rPr lang="en-US" sz="2000" dirty="0" smtClean="0"/>
              <a:t>E.g., Find all the Time objects </a:t>
            </a:r>
            <a:r>
              <a:rPr lang="en-US" sz="2000" dirty="0" smtClean="0">
                <a:solidFill>
                  <a:srgbClr val="FF0000"/>
                </a:solidFill>
              </a:rPr>
              <a:t>(recursively) </a:t>
            </a:r>
            <a:r>
              <a:rPr lang="en-US" sz="2000" dirty="0" smtClean="0"/>
              <a:t>under Root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Emulating </a:t>
            </a:r>
            <a:r>
              <a:rPr lang="en-US" sz="2400" dirty="0" err="1" smtClean="0"/>
              <a:t>XPath</a:t>
            </a:r>
            <a:r>
              <a:rPr lang="en-US" sz="2400" dirty="0" smtClean="0"/>
              <a:t> wildcards</a:t>
            </a:r>
          </a:p>
          <a:p>
            <a:pPr lvl="1"/>
            <a:r>
              <a:rPr lang="en-US" sz="2000" dirty="0" smtClean="0"/>
              <a:t>E.g., Find all the Time objects </a:t>
            </a:r>
            <a:r>
              <a:rPr lang="en-US" sz="2000" dirty="0" smtClean="0">
                <a:solidFill>
                  <a:srgbClr val="FF0000"/>
                </a:solidFill>
              </a:rPr>
              <a:t>exactly three levels</a:t>
            </a:r>
            <a:r>
              <a:rPr lang="en-US" sz="2000" dirty="0" smtClean="0"/>
              <a:t> below Root.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699302"/>
            <a:ext cx="6705600" cy="415498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  <a:cs typeface="Courier New" pitchFamily="49" charset="0"/>
              </a:rPr>
              <a:t>Root() 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DescendantsOf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(Root(),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Time())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334000"/>
            <a:ext cx="8686800" cy="415498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  <a:cs typeface="Courier New" pitchFamily="49" charset="0"/>
              </a:rPr>
              <a:t>Root() &gt;&gt;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LevelDescendantsOf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(Root(), _, _, Time())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520279"/>
            <a:ext cx="8915400" cy="384721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900" b="1" dirty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()&gt;&gt;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TopDown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(Root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VisitStrategy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(v), 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LeaveStrategy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(v))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3000" y="5943600"/>
            <a:ext cx="70866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rgbClr val="FF0000"/>
                </a:solidFill>
              </a:rPr>
              <a:t>Schema-specific extensions to the C++ type system!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escendan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057399"/>
            <a:ext cx="2057400" cy="254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" y="-20638"/>
            <a:ext cx="8610600" cy="554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Multi-paradigm Design of LEESA</a:t>
            </a:r>
            <a:endParaRPr lang="en-US" sz="2800" b="1" dirty="0" smtClean="0"/>
          </a:p>
        </p:txBody>
      </p:sp>
      <p:pic>
        <p:nvPicPr>
          <p:cNvPr id="23555" name="Picture 2" descr="J:\Documents and Settings\Sumant\Desktop\Research\LEESA\DSL09-presentation\leesa-proc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8112"/>
            <a:ext cx="79629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5334000" y="5715000"/>
            <a:ext cx="2590800" cy="457200"/>
          </a:xfrm>
          <a:prstGeom prst="wedgeRoundRectCallout">
            <a:avLst>
              <a:gd name="adj1" fmla="val -66640"/>
              <a:gd name="adj2" fmla="val -50867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Meta-programming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17220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1371600" y="5867400"/>
            <a:ext cx="2362200" cy="609600"/>
          </a:xfrm>
          <a:prstGeom prst="wedgeRoundRectCallout">
            <a:avLst>
              <a:gd name="adj1" fmla="val 48316"/>
              <a:gd name="adj2" fmla="val -27707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Hides </a:t>
            </a:r>
          </a:p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schema-specificity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83460" y="685800"/>
            <a:ext cx="1752600" cy="685800"/>
          </a:xfrm>
          <a:prstGeom prst="wedgeRoundRectCallout">
            <a:avLst>
              <a:gd name="adj1" fmla="val 69494"/>
              <a:gd name="adj2" fmla="val 129419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C++ operator overloading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2819400" y="838200"/>
            <a:ext cx="2819400" cy="457200"/>
          </a:xfrm>
          <a:prstGeom prst="wedgeRoundRectCallout">
            <a:avLst>
              <a:gd name="adj1" fmla="val 784"/>
              <a:gd name="adj2" fmla="val 18338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Strategic programming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6172200" y="762000"/>
            <a:ext cx="2819400" cy="457200"/>
          </a:xfrm>
          <a:prstGeom prst="wedgeRoundRectCallout">
            <a:avLst>
              <a:gd name="adj1" fmla="val 20346"/>
              <a:gd name="adj2" fmla="val 22465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Generic programming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FCE89403-5583-4CDB-AFA7-A4680CC458C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Context: Distributed Real-time Embedded (DRE) Systems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522" y="2841625"/>
            <a:ext cx="3531277" cy="10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2" name="Picture 240" descr="C:\Users\sutambe\Desktop\Research\MDE-QoS\Total-Shipboard-Computing-Environ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952" y="501570"/>
            <a:ext cx="3453993" cy="1923743"/>
          </a:xfrm>
          <a:prstGeom prst="rect">
            <a:avLst/>
          </a:prstGeom>
          <a:noFill/>
        </p:spPr>
      </p:pic>
      <p:pic>
        <p:nvPicPr>
          <p:cNvPr id="8436" name="Picture 244" descr="http://msnbcmedia3.msn.com/j/ap/9e45c1e3-4a19-4ecc-9f94-85787e085dfd.h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40" y="4191001"/>
            <a:ext cx="2632109" cy="1752600"/>
          </a:xfrm>
          <a:prstGeom prst="rect">
            <a:avLst/>
          </a:prstGeom>
          <a:noFill/>
        </p:spPr>
      </p:pic>
      <p:sp>
        <p:nvSpPr>
          <p:cNvPr id="244" name="TextBox 243"/>
          <p:cNvSpPr txBox="1"/>
          <p:nvPr/>
        </p:nvSpPr>
        <p:spPr>
          <a:xfrm>
            <a:off x="6096000" y="59714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(Images courtesy Google)</a:t>
            </a:r>
            <a:endParaRPr lang="en-US" sz="1200" dirty="0"/>
          </a:p>
        </p:txBody>
      </p:sp>
      <p:sp>
        <p:nvSpPr>
          <p:cNvPr id="9" name="Content Placeholder 13"/>
          <p:cNvSpPr>
            <a:spLocks noGrp="1"/>
          </p:cNvSpPr>
          <p:nvPr>
            <p:ph sz="half" idx="1"/>
          </p:nvPr>
        </p:nvSpPr>
        <p:spPr>
          <a:xfrm>
            <a:off x="76200" y="533400"/>
            <a:ext cx="5562600" cy="6019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Heterogeneous soft real-time applications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Stringent simultaneous </a:t>
            </a:r>
            <a:r>
              <a:rPr lang="en-US" sz="2000" dirty="0" err="1" smtClean="0"/>
              <a:t>QoS</a:t>
            </a:r>
            <a:r>
              <a:rPr lang="en-US" sz="2000" dirty="0" smtClean="0"/>
              <a:t> demands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High-availability, Predictability (CPU &amp; network)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Efficient resource utilization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Operation in dynamic &amp; resource-constrained environments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Process/processor failures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Changing system loads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Examples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Total shipboard computing environment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NASA’s </a:t>
            </a:r>
            <a:r>
              <a:rPr lang="en-US" sz="1800" dirty="0" err="1" smtClean="0"/>
              <a:t>Magnetospheric</a:t>
            </a:r>
            <a:r>
              <a:rPr lang="en-US" sz="1800" dirty="0" smtClean="0"/>
              <a:t> Multi-scale mission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Warehouse Inventory Tracking Systems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Component-based development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Separation of Concerns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err="1" smtClean="0"/>
              <a:t>Composability</a:t>
            </a:r>
            <a:endParaRPr lang="en-US" sz="18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Reuse of commodity-off-the-shelf (COTS)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Layered Architecture of LEESA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38800" y="1295400"/>
            <a:ext cx="3429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Application Code</a:t>
            </a:r>
          </a:p>
        </p:txBody>
      </p:sp>
      <p:sp>
        <p:nvSpPr>
          <p:cNvPr id="22532" name="Rectangle 21"/>
          <p:cNvSpPr>
            <a:spLocks noChangeArrowheads="1"/>
          </p:cNvSpPr>
          <p:nvPr/>
        </p:nvSpPr>
        <p:spPr bwMode="auto">
          <a:xfrm>
            <a:off x="5638800" y="4495800"/>
            <a:ext cx="34290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/>
              <a:t>Object Structure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38800" y="3886200"/>
            <a:ext cx="34290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/>
              <a:t>Object-oriented Data </a:t>
            </a:r>
          </a:p>
          <a:p>
            <a:pPr algn="ctr" eaLnBrk="0" hangingPunct="0">
              <a:defRPr/>
            </a:pPr>
            <a:r>
              <a:rPr lang="en-US" sz="1600" b="1" dirty="0"/>
              <a:t>Access Layer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38800" y="3276600"/>
            <a:ext cx="34290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/>
              <a:t>(</a:t>
            </a:r>
            <a:r>
              <a:rPr lang="en-US" sz="1600" b="1" dirty="0" err="1"/>
              <a:t>Parameterizable</a:t>
            </a:r>
            <a:r>
              <a:rPr lang="en-US" sz="1600" b="1" dirty="0"/>
              <a:t>) Generic </a:t>
            </a:r>
          </a:p>
          <a:p>
            <a:pPr algn="ctr" eaLnBrk="0" hangingPunct="0"/>
            <a:r>
              <a:rPr lang="en-US" sz="1600" b="1" dirty="0"/>
              <a:t>Data Access Layer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38800" y="2819400"/>
            <a:ext cx="34290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/>
              <a:t>LEESA Expression Templates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38800" y="2362200"/>
            <a:ext cx="34290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/>
              <a:t>Axes Traversal Expressions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164263" y="1752600"/>
            <a:ext cx="2903537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/>
              <a:t>Strategic Traversal </a:t>
            </a:r>
            <a:r>
              <a:rPr lang="en-US" sz="1600" b="1" dirty="0" err="1"/>
              <a:t>Combinators</a:t>
            </a:r>
            <a:r>
              <a:rPr lang="en-US" sz="1600" b="1" dirty="0"/>
              <a:t> and Schemes</a:t>
            </a:r>
          </a:p>
        </p:txBody>
      </p:sp>
      <p:sp>
        <p:nvSpPr>
          <p:cNvPr id="22538" name="Left Brace 5"/>
          <p:cNvSpPr>
            <a:spLocks/>
          </p:cNvSpPr>
          <p:nvPr/>
        </p:nvSpPr>
        <p:spPr bwMode="auto">
          <a:xfrm>
            <a:off x="5334000" y="45720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22539" name="Left Brace 6"/>
          <p:cNvSpPr>
            <a:spLocks/>
          </p:cNvSpPr>
          <p:nvPr/>
        </p:nvSpPr>
        <p:spPr bwMode="auto">
          <a:xfrm>
            <a:off x="5334000" y="3962400"/>
            <a:ext cx="2286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50" name="Left Brace 7"/>
          <p:cNvSpPr>
            <a:spLocks/>
          </p:cNvSpPr>
          <p:nvPr/>
        </p:nvSpPr>
        <p:spPr bwMode="auto">
          <a:xfrm>
            <a:off x="5334000" y="2884488"/>
            <a:ext cx="228600" cy="392112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51" name="Left Brace 8"/>
          <p:cNvSpPr>
            <a:spLocks/>
          </p:cNvSpPr>
          <p:nvPr/>
        </p:nvSpPr>
        <p:spPr bwMode="auto">
          <a:xfrm>
            <a:off x="5334000" y="1905000"/>
            <a:ext cx="2286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762000" y="19050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Schema independent generic traversals</a:t>
            </a: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0" y="2906713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  C++ idiom for lazy evaluation of expressions</a:t>
            </a:r>
          </a:p>
        </p:txBody>
      </p:sp>
      <p:sp>
        <p:nvSpPr>
          <p:cNvPr id="22544" name="TextBox 12"/>
          <p:cNvSpPr txBox="1">
            <a:spLocks noChangeArrowheads="1"/>
          </p:cNvSpPr>
          <p:nvPr/>
        </p:nvSpPr>
        <p:spPr bwMode="auto">
          <a:xfrm>
            <a:off x="228600" y="40386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OO Data Access API (e.g., XML data binding)</a:t>
            </a: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228600" y="4572000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In memory representation of object structure</a:t>
            </a:r>
          </a:p>
        </p:txBody>
      </p:sp>
      <p:sp>
        <p:nvSpPr>
          <p:cNvPr id="56" name="Left Brace 6"/>
          <p:cNvSpPr>
            <a:spLocks/>
          </p:cNvSpPr>
          <p:nvPr/>
        </p:nvSpPr>
        <p:spPr bwMode="auto">
          <a:xfrm>
            <a:off x="5334000" y="3352800"/>
            <a:ext cx="228600" cy="533400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Schema independent generic interface</a:t>
            </a:r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>
            <a:off x="152400" y="2449513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Focus on schema types, axes, &amp; actions only</a:t>
            </a:r>
          </a:p>
        </p:txBody>
      </p:sp>
      <p:sp>
        <p:nvSpPr>
          <p:cNvPr id="59" name="Left Brace 7"/>
          <p:cNvSpPr>
            <a:spLocks/>
          </p:cNvSpPr>
          <p:nvPr/>
        </p:nvSpPr>
        <p:spPr bwMode="auto">
          <a:xfrm>
            <a:off x="5334000" y="24384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22550" name="Left Brace 6"/>
          <p:cNvSpPr>
            <a:spLocks/>
          </p:cNvSpPr>
          <p:nvPr/>
        </p:nvSpPr>
        <p:spPr bwMode="auto">
          <a:xfrm>
            <a:off x="5334000" y="1371600"/>
            <a:ext cx="2286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/>
          </a:p>
        </p:txBody>
      </p:sp>
      <p:sp>
        <p:nvSpPr>
          <p:cNvPr id="22551" name="TextBox 12"/>
          <p:cNvSpPr txBox="1">
            <a:spLocks noChangeArrowheads="1"/>
          </p:cNvSpPr>
          <p:nvPr/>
        </p:nvSpPr>
        <p:spPr bwMode="auto">
          <a:xfrm>
            <a:off x="1752600" y="1458913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Programmer-written traversals</a:t>
            </a:r>
          </a:p>
        </p:txBody>
      </p:sp>
      <p:sp>
        <p:nvSpPr>
          <p:cNvPr id="25" name="Left Brace 5"/>
          <p:cNvSpPr>
            <a:spLocks/>
          </p:cNvSpPr>
          <p:nvPr/>
        </p:nvSpPr>
        <p:spPr bwMode="auto">
          <a:xfrm rot="16200000">
            <a:off x="4438650" y="1123951"/>
            <a:ext cx="495300" cy="8610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143000" y="5791200"/>
            <a:ext cx="70866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 dirty="0" smtClean="0">
                <a:solidFill>
                  <a:srgbClr val="FF0000"/>
                </a:solidFill>
              </a:rPr>
              <a:t>A giant machinery for unary function-object generation and composition (higher-order programming)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09600" cy="38100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50" grpId="0" animBg="1"/>
      <p:bldP spid="51" grpId="0" animBg="1"/>
      <p:bldP spid="52" grpId="0"/>
      <p:bldP spid="53" grpId="0"/>
      <p:bldP spid="56" grpId="0" animBg="1"/>
      <p:bldP spid="57" grpId="0"/>
      <p:bldP spid="58" grpId="0"/>
      <p:bldP spid="59" grpId="0" animBg="1"/>
      <p:bldP spid="25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Reduction in Boilerplate Traversal Code</a:t>
            </a:r>
          </a:p>
        </p:txBody>
      </p:sp>
      <p:pic>
        <p:nvPicPr>
          <p:cNvPr id="31747" name="Picture 3" descr="resul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981200"/>
            <a:ext cx="8953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ounded Rectangle 4"/>
          <p:cNvSpPr>
            <a:spLocks noChangeArrowheads="1"/>
          </p:cNvSpPr>
          <p:nvPr/>
        </p:nvSpPr>
        <p:spPr bwMode="auto">
          <a:xfrm>
            <a:off x="5334000" y="5105400"/>
            <a:ext cx="3733800" cy="1371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b="1"/>
              <a:t>87% reduction in traversal code</a:t>
            </a:r>
          </a:p>
        </p:txBody>
      </p: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177804" y="671286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dirty="0" smtClean="0"/>
              <a:t>Experiment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2B03D7"/>
                </a:solidFill>
              </a:rPr>
              <a:t>Existing traversal code</a:t>
            </a:r>
            <a:r>
              <a:rPr lang="en-US" sz="2000" dirty="0"/>
              <a:t> of a </a:t>
            </a:r>
            <a:r>
              <a:rPr lang="en-US" sz="2000" dirty="0" smtClean="0"/>
              <a:t>model </a:t>
            </a:r>
            <a:r>
              <a:rPr lang="en-US" sz="2000" dirty="0"/>
              <a:t>interpreter was </a:t>
            </a:r>
            <a:r>
              <a:rPr lang="en-US" sz="2000" b="1" dirty="0">
                <a:solidFill>
                  <a:srgbClr val="2B03D7"/>
                </a:solidFill>
              </a:rPr>
              <a:t>changed easily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533400" cy="30480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Run-time performance of LEESA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05550"/>
            <a:ext cx="685800" cy="476250"/>
          </a:xfrm>
        </p:spPr>
        <p:txBody>
          <a:bodyPr/>
          <a:lstStyle/>
          <a:p>
            <a:pPr>
              <a:defRPr/>
            </a:pPr>
            <a:fld id="{A3AF97A3-6728-4865-85C7-208EE2333AE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04372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Abstraction penalty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Memory allocation and de-allocation for internal data structures</a:t>
            </a:r>
            <a:endParaRPr lang="en-US" sz="2000" dirty="0" smtClean="0"/>
          </a:p>
        </p:txBody>
      </p:sp>
      <p:pic>
        <p:nvPicPr>
          <p:cNvPr id="493569" name="Picture 1" descr="C:\mySVN\doc\papers\sumant-research\MultiParadigm\figs\run-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27888" cy="4730178"/>
          </a:xfrm>
          <a:prstGeom prst="rect">
            <a:avLst/>
          </a:prstGeom>
          <a:noFill/>
        </p:spPr>
      </p:pic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5029200" y="6128658"/>
            <a:ext cx="2743200" cy="685800"/>
          </a:xfrm>
          <a:prstGeom prst="wedgeRoundRectCallout">
            <a:avLst>
              <a:gd name="adj1" fmla="val 46060"/>
              <a:gd name="adj2" fmla="val -11999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</a:rPr>
              <a:t>33 seconds for file I/O 0.4 seconds for query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Compilation time (</a:t>
            </a:r>
            <a:r>
              <a:rPr lang="en-US" sz="2800" dirty="0" err="1" smtClean="0"/>
              <a:t>gcc</a:t>
            </a:r>
            <a:r>
              <a:rPr lang="en-US" sz="2800" dirty="0" smtClean="0"/>
              <a:t> 4.5)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97A3-6728-4865-85C7-208EE2333AE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5334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dirty="0" smtClean="0"/>
              <a:t>Compilation time affects 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dirty="0" smtClean="0"/>
              <a:t>Edit-compile-test cycle 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dirty="0" smtClean="0"/>
              <a:t>Programmer productivity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000" dirty="0" smtClean="0"/>
              <a:t>Heavy template meta-programming in C++ is slow (today!)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2133600"/>
            <a:ext cx="8153400" cy="4485185"/>
            <a:chOff x="457200" y="2133600"/>
            <a:chExt cx="8153400" cy="4485185"/>
          </a:xfrm>
        </p:grpSpPr>
        <p:pic>
          <p:nvPicPr>
            <p:cNvPr id="399361" name="Picture 1" descr="C:\mySVN\doc\papers\sumant-research\dissertation\figs\compile-tim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133600"/>
              <a:ext cx="7489824" cy="448518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934200" y="6201228"/>
              <a:ext cx="1676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(300 types)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Compiler Speed Improvements (</a:t>
            </a:r>
            <a:r>
              <a:rPr lang="en-US" sz="2800" dirty="0" err="1" smtClean="0"/>
              <a:t>gcc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97A3-6728-4865-85C7-208EE2333AE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98337" name="Picture 1" descr="C:\mySVN\doc\papers\sumant-research\dissertation\figs\compiler-compari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6983412" cy="414337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533400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/>
              <a:t>Variadic</a:t>
            </a:r>
            <a:r>
              <a:rPr lang="en-US" sz="2000" kern="0" dirty="0" smtClean="0"/>
              <a:t> templates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Fast, scalable </a:t>
            </a:r>
            <a:r>
              <a:rPr lang="en-US" sz="2000" kern="0" dirty="0" err="1" smtClean="0"/>
              <a:t>typelist</a:t>
            </a:r>
            <a:r>
              <a:rPr lang="en-US" sz="2000" kern="0" dirty="0" smtClean="0"/>
              <a:t> manipulation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Upcoming C++ language feature (C++0x)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LEESA’s meta-programs use </a:t>
            </a:r>
            <a:r>
              <a:rPr lang="en-US" sz="2000" kern="0" dirty="0" err="1" smtClean="0"/>
              <a:t>typelists</a:t>
            </a:r>
            <a:r>
              <a:rPr lang="en-US" sz="2000" kern="0" dirty="0" smtClean="0"/>
              <a:t> heavily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534150"/>
            <a:ext cx="5334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4" name="Group 21"/>
          <p:cNvGraphicFramePr>
            <a:graphicFrameLocks/>
          </p:cNvGraphicFramePr>
          <p:nvPr/>
        </p:nvGraphicFramePr>
        <p:xfrm>
          <a:off x="111125" y="136108"/>
          <a:ext cx="8880475" cy="2759492"/>
        </p:xfrm>
        <a:graphic>
          <a:graphicData uri="http://schemas.openxmlformats.org/drawingml/2006/table">
            <a:tbl>
              <a:tblPr/>
              <a:tblGrid>
                <a:gridCol w="1624012"/>
                <a:gridCol w="7256463"/>
              </a:tblGrid>
              <a:tr h="2998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Overall Research Contributions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497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ISORC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Fault-tolerance for Component-based Systems - An Automated Middleware Specialization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701"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ECBS 2009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CQML: Aspect-oriented Modeling for Modularizing &amp; Weaving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Concerns in Component-based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701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ISAS 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MDDPro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Model-Driven Dependability Provisioning in Enterprise Distributed Real-Time &amp; Embedded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DSLWC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LEESA: Embedding Strategic &amp;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XPath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-like Object Structure Traversals in C++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5541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RTAS 2011 (to be submitted)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Rectifying Orphan Components using Group-failover for DRE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109873" y="2834641"/>
          <a:ext cx="8880475" cy="1737359"/>
        </p:xfrm>
        <a:graphic>
          <a:graphicData uri="http://schemas.openxmlformats.org/drawingml/2006/table">
            <a:tbl>
              <a:tblPr/>
              <a:tblGrid>
                <a:gridCol w="1626961"/>
                <a:gridCol w="7253514"/>
              </a:tblGrid>
              <a:tr h="32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AQuSerM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Towards A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Modeling &amp; Modularization Framework for Component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9831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RTWS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Model-driven Engineering for Development-time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Validation of  Component-based Software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5738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DSPD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Embedded Declarative Language for Hierarchical Object Structure Traversal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5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ISIS Tech. Report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Toward Native XML Processing Using Multi-paradigm Design in C++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21"/>
          <p:cNvGraphicFramePr>
            <a:graphicFrameLocks/>
          </p:cNvGraphicFramePr>
          <p:nvPr/>
        </p:nvGraphicFramePr>
        <p:xfrm>
          <a:off x="113503" y="4534908"/>
          <a:ext cx="8880475" cy="1942092"/>
        </p:xfrm>
        <a:graphic>
          <a:graphicData uri="http://schemas.openxmlformats.org/drawingml/2006/table">
            <a:tbl>
              <a:tblPr/>
              <a:tblGrid>
                <a:gridCol w="1624012"/>
                <a:gridCol w="7256463"/>
              </a:tblGrid>
              <a:tr h="347350"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RTAS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Adaptive Failover for Real-time Middleware with Passive Replication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9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RTAS 2008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NetQoPE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 Model-driven Network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Provisioning Engine for Distributed Real-time &amp; Embedded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ECBS 2007</a:t>
                      </a:r>
                    </a:p>
                    <a:p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Model-driven Engineering for Development-time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Validation of Component-based Software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"/>
                          <a:cs typeface="Arial" pitchFamily="34" charset="0"/>
                        </a:rPr>
                        <a:t>JSA Elsevier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Supporting Component-based Failover Units in Middleware for Distributed Real-time Embedded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6550223"/>
            <a:ext cx="12192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First-author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6550223"/>
            <a:ext cx="838200" cy="30777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Other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-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Concluding Remarks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52400" y="533400"/>
            <a:ext cx="883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Operational string is a component-based model of distributed computing focused on end-to-end deadline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Problem: Operational strings exhibit the orphan request problem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Solution: Group-failover protocol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1800" dirty="0" smtClean="0"/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Schema-first </a:t>
            </a:r>
            <a:r>
              <a:rPr lang="en-US" sz="2000" dirty="0" smtClean="0"/>
              <a:t>applications are developed using OO-biased data binding tools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Problem: Sacrificing traversal idioms and reusability for type-safety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Solution: Multi-paradigm design in C++, LEESA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C0FA90D2-758D-482F-9E67-96E75BE7E29E}" type="slidenum">
              <a:rPr lang="en-US" smtClean="0"/>
              <a:pPr/>
              <a:t>46</a:t>
            </a:fld>
            <a:endParaRPr lang="en-US" dirty="0" smtClean="0"/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228600" y="4267200"/>
          <a:ext cx="4889378" cy="2307397"/>
        </p:xfrm>
        <a:graphic>
          <a:graphicData uri="http://schemas.openxmlformats.org/presentationml/2006/ole">
            <p:oleObj spid="_x0000_s319491" name="Visio" r:id="rId4" imgW="10342778" imgH="4549750" progId="Visio.Drawing.11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91000"/>
            <a:ext cx="2743200" cy="235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Dissertation Contributions: Model-driven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Fault-tolerance Provisioning for Component-based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DRE Systems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143000"/>
            <a:ext cx="1905000" cy="4191000"/>
            <a:chOff x="76200" y="1066800"/>
            <a:chExt cx="1905000" cy="5638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1066800"/>
              <a:ext cx="1905000" cy="5638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971800" y="1066800"/>
            <a:ext cx="60198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Component </a:t>
            </a:r>
            <a:r>
              <a:rPr lang="en-US" sz="2000" kern="0" dirty="0" err="1" smtClean="0">
                <a:solidFill>
                  <a:srgbClr val="FF0000"/>
                </a:solidFill>
                <a:latin typeface="+mn-lt"/>
                <a:cs typeface="+mn-cs"/>
              </a:rPr>
              <a:t>QoS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 Modeling Language (CQML)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Aspect-oriented Modeling for Modularizing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Concerns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828800" y="1066800"/>
            <a:ext cx="11430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828800" y="1752600"/>
            <a:ext cx="1143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ight Brace 24"/>
          <p:cNvSpPr/>
          <p:nvPr/>
        </p:nvSpPr>
        <p:spPr bwMode="auto">
          <a:xfrm>
            <a:off x="1905000" y="2286000"/>
            <a:ext cx="990600" cy="2057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71800" y="2438400"/>
            <a:ext cx="60198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Generative Aspects for Fault-Tolerance (GRAFT)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Multi-stage model-driven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 process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Weaves dependability concerns in system artifacts</a:t>
            </a:r>
            <a:endParaRPr lang="en-US" sz="1600" kern="0" dirty="0" smtClean="0">
              <a:latin typeface="+mn-lt"/>
              <a:cs typeface="+mn-cs"/>
            </a:endParaRP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kern="0" dirty="0" smtClean="0">
                <a:latin typeface="+mn-lt"/>
                <a:cs typeface="+mn-cs"/>
              </a:rPr>
              <a:t>Provides model-to-model, model-to-text, model-to-code transformations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71800" y="4419600"/>
            <a:ext cx="60198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Group-failover Protocol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/>
              <a:t>Resolves the orphan request problem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828800" y="4419600"/>
            <a:ext cx="11430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828800" y="5181600"/>
            <a:ext cx="1143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5715000"/>
            <a:ext cx="1905000" cy="838200"/>
            <a:chOff x="0" y="5867400"/>
            <a:chExt cx="1905000" cy="838200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0" y="5867400"/>
              <a:ext cx="19050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76200" y="5991225"/>
              <a:ext cx="1752600" cy="5663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Model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 Traversal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2971800" y="5562600"/>
            <a:ext cx="6019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Language for Embedded Query and Traversal (LEESA)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noProof="0" dirty="0" smtClean="0"/>
              <a:t>Multi-paradigm design in C++ for object structure traversal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V="1">
            <a:off x="1828800" y="5562600"/>
            <a:ext cx="11430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828800" y="6400800"/>
            <a:ext cx="11430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-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Questions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pic>
        <p:nvPicPr>
          <p:cNvPr id="202754" name="Picture 2" descr="C:\Users\sutambe\Desktop\Research\LEESA\DSL09-presentation\Question_Mark_Icon_BlueG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9431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-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</a:rPr>
              <a:t>Backup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Strings &amp; End-to-end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533400"/>
            <a:ext cx="8610600" cy="1524000"/>
          </a:xfrm>
        </p:spPr>
        <p:txBody>
          <a:bodyPr/>
          <a:lstStyle/>
          <a:p>
            <a:r>
              <a:rPr lang="en-US" sz="2000" dirty="0" smtClean="0"/>
              <a:t>Operational String model of component-based DRE systems</a:t>
            </a:r>
          </a:p>
          <a:p>
            <a:pPr lvl="1"/>
            <a:r>
              <a:rPr lang="en-US" sz="1800" dirty="0" smtClean="0"/>
              <a:t>A multi-tier processing model focused on the end-to-end </a:t>
            </a:r>
            <a:r>
              <a:rPr lang="en-US" sz="1800" dirty="0" err="1" smtClean="0"/>
              <a:t>QoS</a:t>
            </a:r>
            <a:r>
              <a:rPr lang="en-US" sz="1800" dirty="0" smtClean="0"/>
              <a:t> requirements</a:t>
            </a:r>
          </a:p>
          <a:p>
            <a:pPr lvl="1"/>
            <a:r>
              <a:rPr lang="en-US" sz="1800" b="1" dirty="0" smtClean="0"/>
              <a:t>Critical Path:</a:t>
            </a:r>
            <a:r>
              <a:rPr lang="en-US" sz="1800" dirty="0" smtClean="0"/>
              <a:t> The chain of tasks with a soft real-time deadline</a:t>
            </a:r>
          </a:p>
          <a:p>
            <a:pPr lvl="1"/>
            <a:r>
              <a:rPr lang="en-US" sz="1800" dirty="0" smtClean="0"/>
              <a:t>Failures may compromise end-to-end </a:t>
            </a:r>
            <a:r>
              <a:rPr lang="en-US" sz="1800" dirty="0" err="1" smtClean="0"/>
              <a:t>QoS</a:t>
            </a:r>
            <a:r>
              <a:rPr lang="en-US" sz="1800" dirty="0" smtClean="0"/>
              <a:t> (response time)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8800" y="2057400"/>
            <a:ext cx="5533572" cy="2481209"/>
            <a:chOff x="1828800" y="2133600"/>
            <a:chExt cx="5533572" cy="2481209"/>
          </a:xfrm>
        </p:grpSpPr>
        <p:graphicFrame>
          <p:nvGraphicFramePr>
            <p:cNvPr id="153602" name="Object 2"/>
            <p:cNvGraphicFramePr>
              <a:graphicFrameLocks noChangeAspect="1"/>
            </p:cNvGraphicFramePr>
            <p:nvPr/>
          </p:nvGraphicFramePr>
          <p:xfrm>
            <a:off x="1828800" y="2133600"/>
            <a:ext cx="5257800" cy="2481209"/>
          </p:xfrm>
          <a:graphic>
            <a:graphicData uri="http://schemas.openxmlformats.org/presentationml/2006/ole">
              <p:oleObj spid="_x0000_s153602" name="Visio" r:id="rId4" imgW="10342778" imgH="4549750" progId="Visio.Drawing.11">
                <p:embed/>
              </p:oleObj>
            </a:graphicData>
          </a:graphic>
        </p:graphicFrame>
        <p:sp>
          <p:nvSpPr>
            <p:cNvPr id="10" name="Freeform 9"/>
            <p:cNvSpPr/>
            <p:nvPr/>
          </p:nvSpPr>
          <p:spPr bwMode="auto">
            <a:xfrm>
              <a:off x="1875972" y="3188735"/>
              <a:ext cx="5486400" cy="955093"/>
            </a:xfrm>
            <a:custGeom>
              <a:avLst/>
              <a:gdLst>
                <a:gd name="connsiteX0" fmla="*/ 0 w 6183086"/>
                <a:gd name="connsiteY0" fmla="*/ 1259893 h 1259893"/>
                <a:gd name="connsiteX1" fmla="*/ 87086 w 6183086"/>
                <a:gd name="connsiteY1" fmla="*/ 1230864 h 1259893"/>
                <a:gd name="connsiteX2" fmla="*/ 130629 w 6183086"/>
                <a:gd name="connsiteY2" fmla="*/ 1216350 h 1259893"/>
                <a:gd name="connsiteX3" fmla="*/ 986972 w 6183086"/>
                <a:gd name="connsiteY3" fmla="*/ 1216350 h 1259893"/>
                <a:gd name="connsiteX4" fmla="*/ 1103086 w 6183086"/>
                <a:gd name="connsiteY4" fmla="*/ 1143779 h 1259893"/>
                <a:gd name="connsiteX5" fmla="*/ 1233715 w 6183086"/>
                <a:gd name="connsiteY5" fmla="*/ 1056693 h 1259893"/>
                <a:gd name="connsiteX6" fmla="*/ 1277258 w 6183086"/>
                <a:gd name="connsiteY6" fmla="*/ 1027664 h 1259893"/>
                <a:gd name="connsiteX7" fmla="*/ 1407886 w 6183086"/>
                <a:gd name="connsiteY7" fmla="*/ 926064 h 1259893"/>
                <a:gd name="connsiteX8" fmla="*/ 1451429 w 6183086"/>
                <a:gd name="connsiteY8" fmla="*/ 897036 h 1259893"/>
                <a:gd name="connsiteX9" fmla="*/ 1494972 w 6183086"/>
                <a:gd name="connsiteY9" fmla="*/ 853493 h 1259893"/>
                <a:gd name="connsiteX10" fmla="*/ 1538515 w 6183086"/>
                <a:gd name="connsiteY10" fmla="*/ 838979 h 1259893"/>
                <a:gd name="connsiteX11" fmla="*/ 1582058 w 6183086"/>
                <a:gd name="connsiteY11" fmla="*/ 809950 h 1259893"/>
                <a:gd name="connsiteX12" fmla="*/ 1669143 w 6183086"/>
                <a:gd name="connsiteY12" fmla="*/ 780921 h 1259893"/>
                <a:gd name="connsiteX13" fmla="*/ 1799772 w 6183086"/>
                <a:gd name="connsiteY13" fmla="*/ 751893 h 1259893"/>
                <a:gd name="connsiteX14" fmla="*/ 3193143 w 6183086"/>
                <a:gd name="connsiteY14" fmla="*/ 766407 h 1259893"/>
                <a:gd name="connsiteX15" fmla="*/ 3730172 w 6183086"/>
                <a:gd name="connsiteY15" fmla="*/ 780921 h 1259893"/>
                <a:gd name="connsiteX16" fmla="*/ 4296229 w 6183086"/>
                <a:gd name="connsiteY16" fmla="*/ 766407 h 1259893"/>
                <a:gd name="connsiteX17" fmla="*/ 4397829 w 6183086"/>
                <a:gd name="connsiteY17" fmla="*/ 722864 h 1259893"/>
                <a:gd name="connsiteX18" fmla="*/ 4499429 w 6183086"/>
                <a:gd name="connsiteY18" fmla="*/ 606750 h 1259893"/>
                <a:gd name="connsiteX19" fmla="*/ 4557486 w 6183086"/>
                <a:gd name="connsiteY19" fmla="*/ 519664 h 1259893"/>
                <a:gd name="connsiteX20" fmla="*/ 4586515 w 6183086"/>
                <a:gd name="connsiteY20" fmla="*/ 476121 h 1259893"/>
                <a:gd name="connsiteX21" fmla="*/ 4630058 w 6183086"/>
                <a:gd name="connsiteY21" fmla="*/ 447093 h 1259893"/>
                <a:gd name="connsiteX22" fmla="*/ 4702629 w 6183086"/>
                <a:gd name="connsiteY22" fmla="*/ 360007 h 1259893"/>
                <a:gd name="connsiteX23" fmla="*/ 4789715 w 6183086"/>
                <a:gd name="connsiteY23" fmla="*/ 287436 h 1259893"/>
                <a:gd name="connsiteX24" fmla="*/ 4833258 w 6183086"/>
                <a:gd name="connsiteY24" fmla="*/ 272921 h 1259893"/>
                <a:gd name="connsiteX25" fmla="*/ 4920343 w 6183086"/>
                <a:gd name="connsiteY25" fmla="*/ 200350 h 1259893"/>
                <a:gd name="connsiteX26" fmla="*/ 4963886 w 6183086"/>
                <a:gd name="connsiteY26" fmla="*/ 171321 h 1259893"/>
                <a:gd name="connsiteX27" fmla="*/ 5050972 w 6183086"/>
                <a:gd name="connsiteY27" fmla="*/ 142293 h 1259893"/>
                <a:gd name="connsiteX28" fmla="*/ 5094515 w 6183086"/>
                <a:gd name="connsiteY28" fmla="*/ 113264 h 1259893"/>
                <a:gd name="connsiteX29" fmla="*/ 5152572 w 6183086"/>
                <a:gd name="connsiteY29" fmla="*/ 98750 h 1259893"/>
                <a:gd name="connsiteX30" fmla="*/ 5196115 w 6183086"/>
                <a:gd name="connsiteY30" fmla="*/ 84236 h 1259893"/>
                <a:gd name="connsiteX31" fmla="*/ 5254172 w 6183086"/>
                <a:gd name="connsiteY31" fmla="*/ 69721 h 1259893"/>
                <a:gd name="connsiteX32" fmla="*/ 5341258 w 6183086"/>
                <a:gd name="connsiteY32" fmla="*/ 40693 h 1259893"/>
                <a:gd name="connsiteX33" fmla="*/ 6183086 w 6183086"/>
                <a:gd name="connsiteY33" fmla="*/ 26179 h 125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83086" h="1259893">
                  <a:moveTo>
                    <a:pt x="0" y="1259893"/>
                  </a:moveTo>
                  <a:lnTo>
                    <a:pt x="87086" y="1230864"/>
                  </a:lnTo>
                  <a:lnTo>
                    <a:pt x="130629" y="1216350"/>
                  </a:lnTo>
                  <a:cubicBezTo>
                    <a:pt x="287571" y="1220178"/>
                    <a:pt x="758522" y="1247502"/>
                    <a:pt x="986972" y="1216350"/>
                  </a:cubicBezTo>
                  <a:cubicBezTo>
                    <a:pt x="1021228" y="1211679"/>
                    <a:pt x="1078520" y="1160975"/>
                    <a:pt x="1103086" y="1143779"/>
                  </a:cubicBezTo>
                  <a:cubicBezTo>
                    <a:pt x="1103171" y="1143720"/>
                    <a:pt x="1211900" y="1071236"/>
                    <a:pt x="1233715" y="1056693"/>
                  </a:cubicBezTo>
                  <a:cubicBezTo>
                    <a:pt x="1248229" y="1047017"/>
                    <a:pt x="1264923" y="1039999"/>
                    <a:pt x="1277258" y="1027664"/>
                  </a:cubicBezTo>
                  <a:cubicBezTo>
                    <a:pt x="1345469" y="959452"/>
                    <a:pt x="1303722" y="995506"/>
                    <a:pt x="1407886" y="926064"/>
                  </a:cubicBezTo>
                  <a:cubicBezTo>
                    <a:pt x="1422400" y="916388"/>
                    <a:pt x="1439094" y="909371"/>
                    <a:pt x="1451429" y="897036"/>
                  </a:cubicBezTo>
                  <a:cubicBezTo>
                    <a:pt x="1465943" y="882522"/>
                    <a:pt x="1477893" y="864879"/>
                    <a:pt x="1494972" y="853493"/>
                  </a:cubicBezTo>
                  <a:cubicBezTo>
                    <a:pt x="1507702" y="845006"/>
                    <a:pt x="1524001" y="843817"/>
                    <a:pt x="1538515" y="838979"/>
                  </a:cubicBezTo>
                  <a:cubicBezTo>
                    <a:pt x="1553029" y="829303"/>
                    <a:pt x="1566117" y="817035"/>
                    <a:pt x="1582058" y="809950"/>
                  </a:cubicBezTo>
                  <a:cubicBezTo>
                    <a:pt x="1610019" y="797523"/>
                    <a:pt x="1640115" y="790597"/>
                    <a:pt x="1669143" y="780921"/>
                  </a:cubicBezTo>
                  <a:cubicBezTo>
                    <a:pt x="1740601" y="757102"/>
                    <a:pt x="1697603" y="768921"/>
                    <a:pt x="1799772" y="751893"/>
                  </a:cubicBezTo>
                  <a:lnTo>
                    <a:pt x="3193143" y="766407"/>
                  </a:lnTo>
                  <a:cubicBezTo>
                    <a:pt x="3372198" y="769100"/>
                    <a:pt x="3551097" y="780921"/>
                    <a:pt x="3730172" y="780921"/>
                  </a:cubicBezTo>
                  <a:cubicBezTo>
                    <a:pt x="3918920" y="780921"/>
                    <a:pt x="4107543" y="771245"/>
                    <a:pt x="4296229" y="766407"/>
                  </a:cubicBezTo>
                  <a:cubicBezTo>
                    <a:pt x="4334531" y="756832"/>
                    <a:pt x="4369763" y="754940"/>
                    <a:pt x="4397829" y="722864"/>
                  </a:cubicBezTo>
                  <a:cubicBezTo>
                    <a:pt x="4516363" y="587397"/>
                    <a:pt x="4401457" y="672065"/>
                    <a:pt x="4499429" y="606750"/>
                  </a:cubicBezTo>
                  <a:lnTo>
                    <a:pt x="4557486" y="519664"/>
                  </a:lnTo>
                  <a:cubicBezTo>
                    <a:pt x="4567162" y="505150"/>
                    <a:pt x="4572001" y="485797"/>
                    <a:pt x="4586515" y="476121"/>
                  </a:cubicBezTo>
                  <a:lnTo>
                    <a:pt x="4630058" y="447093"/>
                  </a:lnTo>
                  <a:cubicBezTo>
                    <a:pt x="4654444" y="373932"/>
                    <a:pt x="4628818" y="423274"/>
                    <a:pt x="4702629" y="360007"/>
                  </a:cubicBezTo>
                  <a:cubicBezTo>
                    <a:pt x="4747571" y="321485"/>
                    <a:pt x="4738386" y="313100"/>
                    <a:pt x="4789715" y="287436"/>
                  </a:cubicBezTo>
                  <a:cubicBezTo>
                    <a:pt x="4803399" y="280594"/>
                    <a:pt x="4819574" y="279763"/>
                    <a:pt x="4833258" y="272921"/>
                  </a:cubicBezTo>
                  <a:cubicBezTo>
                    <a:pt x="4887312" y="245894"/>
                    <a:pt x="4872193" y="240475"/>
                    <a:pt x="4920343" y="200350"/>
                  </a:cubicBezTo>
                  <a:cubicBezTo>
                    <a:pt x="4933744" y="189183"/>
                    <a:pt x="4947945" y="178406"/>
                    <a:pt x="4963886" y="171321"/>
                  </a:cubicBezTo>
                  <a:cubicBezTo>
                    <a:pt x="4991848" y="158894"/>
                    <a:pt x="5050972" y="142293"/>
                    <a:pt x="5050972" y="142293"/>
                  </a:cubicBezTo>
                  <a:cubicBezTo>
                    <a:pt x="5065486" y="132617"/>
                    <a:pt x="5078481" y="120136"/>
                    <a:pt x="5094515" y="113264"/>
                  </a:cubicBezTo>
                  <a:cubicBezTo>
                    <a:pt x="5112850" y="105406"/>
                    <a:pt x="5133392" y="104230"/>
                    <a:pt x="5152572" y="98750"/>
                  </a:cubicBezTo>
                  <a:cubicBezTo>
                    <a:pt x="5167283" y="94547"/>
                    <a:pt x="5181404" y="88439"/>
                    <a:pt x="5196115" y="84236"/>
                  </a:cubicBezTo>
                  <a:cubicBezTo>
                    <a:pt x="5215295" y="78756"/>
                    <a:pt x="5235065" y="75453"/>
                    <a:pt x="5254172" y="69721"/>
                  </a:cubicBezTo>
                  <a:cubicBezTo>
                    <a:pt x="5283480" y="60928"/>
                    <a:pt x="5310846" y="44072"/>
                    <a:pt x="5341258" y="40693"/>
                  </a:cubicBezTo>
                  <a:cubicBezTo>
                    <a:pt x="5707503" y="0"/>
                    <a:pt x="5428075" y="26179"/>
                    <a:pt x="6183086" y="2617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5638800"/>
            <a:ext cx="6705600" cy="415498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Must support highly available operational strings!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Generic Data Access Layer / Meta-information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84300"/>
            <a:ext cx="8229600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Root {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set&lt;StateMachine&gt; StateMachine_kind_children();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template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T&gt; set&lt;T&gt; children (); 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mpl::vector&lt;StateMachine&gt; Children;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algn="l"/>
            <a:endParaRPr lang="en-US" sz="1600" b="1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StateMachine {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set&lt;State&gt; State_kind_children();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set&lt;Transition&gt; Transition_kind_children();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template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T&gt; set&lt;T&gt; children (); 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mpl::vector&lt;State, Transition&gt; Children;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algn="l"/>
            <a:endParaRPr lang="en-US" sz="1600" b="1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State {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set&lt;State&gt; State_kind_children();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set&lt;Transition&gt; Transition_kind_children();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set&lt;Time&gt; Time_kind_children();</a:t>
            </a:r>
            <a:endParaRPr lang="en-US" sz="1600" b="1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 b="1">
                <a:latin typeface="Courier New" pitchFamily="49" charset="0"/>
                <a:cs typeface="Courier New" pitchFamily="49" charset="0"/>
              </a:rPr>
              <a:t>   template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T&gt; set&lt;T&gt; children (); 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mpl::vector&lt;State, Transition, Time&gt; Children;</a:t>
            </a:r>
          </a:p>
          <a:p>
            <a:pPr algn="l"/>
            <a:r>
              <a:rPr lang="en-US" sz="1600">
                <a:latin typeface="Courier New" pitchFamily="49" charset="0"/>
                <a:cs typeface="Courier New" pitchFamily="49" charset="0"/>
              </a:rPr>
              <a:t>};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76200" y="609600"/>
            <a:ext cx="9067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Automatically generated </a:t>
            </a:r>
            <a:r>
              <a:rPr lang="en-US" dirty="0"/>
              <a:t>C++ classes from the </a:t>
            </a:r>
            <a:r>
              <a:rPr lang="en-US" dirty="0" err="1"/>
              <a:t>StateMachine</a:t>
            </a:r>
            <a:r>
              <a:rPr lang="en-US" dirty="0"/>
              <a:t> meta-model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57200" y="1905000"/>
            <a:ext cx="4953000" cy="228600"/>
          </a:xfrm>
          <a:prstGeom prst="roundRect">
            <a:avLst>
              <a:gd name="adj" fmla="val 16667"/>
            </a:avLst>
          </a:prstGeom>
          <a:solidFill>
            <a:srgbClr val="00B050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57200" y="3581400"/>
            <a:ext cx="4953000" cy="228600"/>
          </a:xfrm>
          <a:prstGeom prst="roundRect">
            <a:avLst>
              <a:gd name="adj" fmla="val 16667"/>
            </a:avLst>
          </a:prstGeom>
          <a:solidFill>
            <a:srgbClr val="00B050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33400" y="5562600"/>
            <a:ext cx="4953000" cy="228600"/>
          </a:xfrm>
          <a:prstGeom prst="roundRect">
            <a:avLst>
              <a:gd name="adj" fmla="val 16667"/>
            </a:avLst>
          </a:prstGeom>
          <a:solidFill>
            <a:srgbClr val="00B050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6858000" y="1295400"/>
            <a:ext cx="1752600" cy="762000"/>
          </a:xfrm>
          <a:prstGeom prst="wedgeRoundRectCallout">
            <a:avLst>
              <a:gd name="adj1" fmla="val -141060"/>
              <a:gd name="adj2" fmla="val 43481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T   determines child  type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57200" y="2133600"/>
            <a:ext cx="6781800" cy="228600"/>
          </a:xfrm>
          <a:prstGeom prst="roundRect">
            <a:avLst>
              <a:gd name="adj" fmla="val 16667"/>
            </a:avLst>
          </a:prstGeom>
          <a:solidFill>
            <a:srgbClr val="2B03D7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457200" y="3810000"/>
            <a:ext cx="6781800" cy="304800"/>
          </a:xfrm>
          <a:prstGeom prst="roundRect">
            <a:avLst>
              <a:gd name="adj" fmla="val 16667"/>
            </a:avLst>
          </a:prstGeom>
          <a:solidFill>
            <a:srgbClr val="2B03D7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533400" y="5791200"/>
            <a:ext cx="6705600" cy="228600"/>
          </a:xfrm>
          <a:prstGeom prst="roundRect">
            <a:avLst>
              <a:gd name="adj" fmla="val 16667"/>
            </a:avLst>
          </a:prstGeom>
          <a:solidFill>
            <a:srgbClr val="2B03D7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5867400" y="4267200"/>
            <a:ext cx="3276600" cy="685800"/>
          </a:xfrm>
          <a:prstGeom prst="wedgeRoundRectCallout">
            <a:avLst>
              <a:gd name="adj1" fmla="val -116463"/>
              <a:gd name="adj2" fmla="val -87523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Externalized meta-information using C++ metaprogramming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3" grpId="1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Generic yet Schema-aware SP Primitives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14400"/>
            <a:ext cx="4572000" cy="53340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+mn-cs"/>
              </a:rPr>
              <a:t>LEESA’s </a:t>
            </a:r>
            <a:r>
              <a:rPr lang="en-US" sz="2400" kern="0" dirty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sz="2400" kern="0" dirty="0">
                <a:latin typeface="+mn-lt"/>
                <a:cs typeface="+mn-cs"/>
              </a:rPr>
              <a:t> </a:t>
            </a:r>
            <a:r>
              <a:rPr lang="en-US" sz="2400" kern="0" dirty="0" err="1">
                <a:latin typeface="+mn-lt"/>
                <a:cs typeface="+mn-cs"/>
              </a:rPr>
              <a:t>combinator</a:t>
            </a:r>
            <a:r>
              <a:rPr lang="en-US" sz="2400" kern="0" dirty="0">
                <a:latin typeface="+mn-lt"/>
                <a:cs typeface="+mn-cs"/>
              </a:rPr>
              <a:t> </a:t>
            </a:r>
            <a:r>
              <a:rPr lang="en-US" sz="2400" kern="0" dirty="0"/>
              <a:t>uses externalized static meta-information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All&lt;Strategy&gt;</a:t>
            </a:r>
            <a:r>
              <a:rPr lang="en-US" sz="2000" dirty="0">
                <a:latin typeface="+mn-lt"/>
                <a:cs typeface="Courier New" pitchFamily="49" charset="0"/>
              </a:rPr>
              <a:t> obtains children types of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dirty="0">
                <a:latin typeface="+mn-lt"/>
                <a:cs typeface="Courier New" pitchFamily="49" charset="0"/>
              </a:rPr>
              <a:t> generically using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T::Children.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Courier New" pitchFamily="49" charset="0"/>
              </a:rPr>
              <a:t>Encapsulated </a:t>
            </a:r>
            <a:r>
              <a:rPr lang="en-US" sz="2000" dirty="0" err="1">
                <a:cs typeface="Courier New" pitchFamily="49" charset="0"/>
              </a:rPr>
              <a:t>metaprograms</a:t>
            </a:r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latin typeface="+mn-lt"/>
                <a:cs typeface="Courier New" pitchFamily="49" charset="0"/>
              </a:rPr>
              <a:t>iterate over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T::Children </a:t>
            </a:r>
            <a:r>
              <a:rPr lang="en-US" sz="2000" dirty="0" err="1">
                <a:latin typeface="+mn-lt"/>
                <a:cs typeface="Courier New" pitchFamily="49" charset="0"/>
              </a:rPr>
              <a:t>typelist</a:t>
            </a:r>
            <a:r>
              <a:rPr lang="en-US" sz="2000" dirty="0">
                <a:latin typeface="+mn-lt"/>
                <a:cs typeface="Courier New" pitchFamily="49" charset="0"/>
              </a:rPr>
              <a:t> 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Courier New" pitchFamily="49" charset="0"/>
              </a:rPr>
              <a:t>For each child type, a child-axis expression obtains the children objects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Courier New" pitchFamily="49" charset="0"/>
              </a:rPr>
              <a:t>Parameter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Strategy</a:t>
            </a:r>
            <a:r>
              <a:rPr lang="en-US" sz="2000" dirty="0">
                <a:latin typeface="+mn-lt"/>
                <a:cs typeface="Courier New" pitchFamily="49" charset="0"/>
              </a:rPr>
              <a:t> is applied on each child object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914400"/>
            <a:ext cx="4572000" cy="22860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2B03D7"/>
                </a:solidFill>
                <a:latin typeface="+mn-lt"/>
                <a:cs typeface="+mn-cs"/>
              </a:rPr>
              <a:t>Opportunity for optimized substructure traversal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cs typeface="Courier New" pitchFamily="49" charset="0"/>
              </a:rPr>
              <a:t>Eliminate unnecessary types from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T::Children</a:t>
            </a:r>
            <a:endParaRPr lang="en-US" sz="2000" dirty="0"/>
          </a:p>
          <a:p>
            <a:pPr marL="342900" indent="-342900" algn="l"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DescendantsOf</a:t>
            </a:r>
            <a:r>
              <a:rPr lang="en-US" sz="2000" dirty="0"/>
              <a:t> implemented as optimized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TopDown</a:t>
            </a:r>
            <a:r>
              <a:rPr lang="en-US" sz="2000" dirty="0"/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3124200"/>
            <a:ext cx="3733800" cy="646331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DescendantsOf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StateMachine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(), Time())</a:t>
            </a:r>
          </a:p>
        </p:txBody>
      </p:sp>
      <p:pic>
        <p:nvPicPr>
          <p:cNvPr id="12" name="Picture 11" descr="descendant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197961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LEESA’s Strategic Programming  Primitives</a:t>
            </a:r>
          </a:p>
        </p:txBody>
      </p:sp>
      <p:pic>
        <p:nvPicPr>
          <p:cNvPr id="35843" name="Picture 2" descr="J:\Documents and Settings\Sumant\Desktop\Research\LEESA\DSL09-presentation\im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84844"/>
            <a:ext cx="7705725" cy="63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7625"/>
            <a:ext cx="95250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Wider Applicability of Group Failover (1/2)</a:t>
            </a:r>
          </a:p>
        </p:txBody>
      </p:sp>
      <p:pic>
        <p:nvPicPr>
          <p:cNvPr id="10" name="Content Placeholder 9" descr="end-to-end-smal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4833" y="2831068"/>
            <a:ext cx="3649367" cy="1295400"/>
          </a:xfrm>
        </p:spPr>
      </p:pic>
      <p:grpSp>
        <p:nvGrpSpPr>
          <p:cNvPr id="2" name="Group 51"/>
          <p:cNvGrpSpPr/>
          <p:nvPr/>
        </p:nvGrpSpPr>
        <p:grpSpPr>
          <a:xfrm>
            <a:off x="2330329" y="4636678"/>
            <a:ext cx="829733" cy="1166190"/>
            <a:chOff x="76200" y="5181600"/>
            <a:chExt cx="1066800" cy="1447800"/>
          </a:xfrm>
        </p:grpSpPr>
        <p:sp>
          <p:nvSpPr>
            <p:cNvPr id="32" name="Oval 31"/>
            <p:cNvSpPr/>
            <p:nvPr/>
          </p:nvSpPr>
          <p:spPr bwMode="auto">
            <a:xfrm>
              <a:off x="76200" y="5181600"/>
              <a:ext cx="1066800" cy="1447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286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620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382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524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33400" y="6324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cxnSp>
          <p:nvCxnSpPr>
            <p:cNvPr id="38" name="Straight Connector 37"/>
            <p:cNvCxnSpPr>
              <a:stCxn id="43" idx="7"/>
              <a:endCxn id="34" idx="2"/>
            </p:cNvCxnSpPr>
            <p:nvPr/>
          </p:nvCxnSpPr>
          <p:spPr bwMode="auto">
            <a:xfrm rot="5400000" flipH="1" flipV="1">
              <a:off x="693691" y="5695951"/>
              <a:ext cx="163559" cy="2016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endCxn id="43" idx="4"/>
            </p:cNvCxnSpPr>
            <p:nvPr/>
          </p:nvCxnSpPr>
          <p:spPr bwMode="auto">
            <a:xfrm rot="16200000" flipV="1">
              <a:off x="476250" y="6115050"/>
              <a:ext cx="381000" cy="38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5" idx="1"/>
              <a:endCxn id="43" idx="6"/>
            </p:cNvCxnSpPr>
            <p:nvPr/>
          </p:nvCxnSpPr>
          <p:spPr bwMode="auto">
            <a:xfrm rot="10800000">
              <a:off x="685800" y="59055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6" idx="3"/>
              <a:endCxn id="43" idx="2"/>
            </p:cNvCxnSpPr>
            <p:nvPr/>
          </p:nvCxnSpPr>
          <p:spPr bwMode="auto">
            <a:xfrm flipV="1">
              <a:off x="381000" y="59055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43" idx="1"/>
              <a:endCxn id="33" idx="2"/>
            </p:cNvCxnSpPr>
            <p:nvPr/>
          </p:nvCxnSpPr>
          <p:spPr bwMode="auto">
            <a:xfrm rot="16200000" flipV="1">
              <a:off x="400051" y="5657850"/>
              <a:ext cx="163559" cy="2778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6096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grpSp>
        <p:nvGrpSpPr>
          <p:cNvPr id="3" name="Group 64"/>
          <p:cNvGrpSpPr/>
          <p:nvPr/>
        </p:nvGrpSpPr>
        <p:grpSpPr>
          <a:xfrm>
            <a:off x="2330329" y="2831068"/>
            <a:ext cx="829733" cy="1166190"/>
            <a:chOff x="76200" y="5181600"/>
            <a:chExt cx="1066800" cy="1447800"/>
          </a:xfrm>
        </p:grpSpPr>
        <p:sp>
          <p:nvSpPr>
            <p:cNvPr id="20" name="Oval 19"/>
            <p:cNvSpPr/>
            <p:nvPr/>
          </p:nvSpPr>
          <p:spPr bwMode="auto">
            <a:xfrm>
              <a:off x="76200" y="5181600"/>
              <a:ext cx="1066800" cy="1447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86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20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382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524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33400" y="6324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cxnSp>
          <p:nvCxnSpPr>
            <p:cNvPr id="26" name="Straight Connector 25"/>
            <p:cNvCxnSpPr>
              <a:stCxn id="31" idx="7"/>
              <a:endCxn id="22" idx="2"/>
            </p:cNvCxnSpPr>
            <p:nvPr/>
          </p:nvCxnSpPr>
          <p:spPr bwMode="auto">
            <a:xfrm rot="5400000" flipH="1" flipV="1">
              <a:off x="693691" y="5695951"/>
              <a:ext cx="163559" cy="2016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31" idx="4"/>
            </p:cNvCxnSpPr>
            <p:nvPr/>
          </p:nvCxnSpPr>
          <p:spPr bwMode="auto">
            <a:xfrm rot="16200000" flipV="1">
              <a:off x="476250" y="6115050"/>
              <a:ext cx="381000" cy="38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3" idx="1"/>
              <a:endCxn id="31" idx="6"/>
            </p:cNvCxnSpPr>
            <p:nvPr/>
          </p:nvCxnSpPr>
          <p:spPr bwMode="auto">
            <a:xfrm rot="10800000">
              <a:off x="685800" y="59055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24" idx="3"/>
              <a:endCxn id="31" idx="2"/>
            </p:cNvCxnSpPr>
            <p:nvPr/>
          </p:nvCxnSpPr>
          <p:spPr bwMode="auto">
            <a:xfrm flipV="1">
              <a:off x="381000" y="59055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31" idx="1"/>
              <a:endCxn id="21" idx="2"/>
            </p:cNvCxnSpPr>
            <p:nvPr/>
          </p:nvCxnSpPr>
          <p:spPr bwMode="auto">
            <a:xfrm rot="16200000" flipV="1">
              <a:off x="400051" y="5657850"/>
              <a:ext cx="163559" cy="2778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6096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30329" y="405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Pool 1</a:t>
            </a:r>
            <a:endParaRPr lang="en-US" sz="18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796929" y="5193268"/>
            <a:ext cx="533400" cy="265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1409703" y="3771901"/>
            <a:ext cx="83819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330329" y="5802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Pool 2</a:t>
            </a:r>
            <a:endParaRPr lang="en-US" sz="1800" b="1" dirty="0"/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828800" y="3352800"/>
            <a:ext cx="501529" cy="26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1" name="Content Placeholder 70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7848600" cy="1447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Tolerates catastrophic faults (</a:t>
            </a:r>
            <a:r>
              <a:rPr lang="en-US" sz="2000" dirty="0" err="1" smtClean="0"/>
              <a:t>DoD</a:t>
            </a:r>
            <a:r>
              <a:rPr lang="en-US" sz="2000" dirty="0" smtClean="0"/>
              <a:t>-centric)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Pool Failure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/>
              <a:t>Network failure</a:t>
            </a:r>
          </a:p>
        </p:txBody>
      </p:sp>
      <p:pic>
        <p:nvPicPr>
          <p:cNvPr id="72" name="Content Placeholder 9" descr="end-to-end-smal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4833" y="4736068"/>
            <a:ext cx="3649367" cy="1295400"/>
          </a:xfrm>
        </p:spPr>
      </p:pic>
      <p:grpSp>
        <p:nvGrpSpPr>
          <p:cNvPr id="4" name="Group 51"/>
          <p:cNvGrpSpPr/>
          <p:nvPr/>
        </p:nvGrpSpPr>
        <p:grpSpPr>
          <a:xfrm>
            <a:off x="389233" y="3593068"/>
            <a:ext cx="829733" cy="1166190"/>
            <a:chOff x="76200" y="5181600"/>
            <a:chExt cx="1066800" cy="1447800"/>
          </a:xfrm>
        </p:grpSpPr>
        <p:sp>
          <p:nvSpPr>
            <p:cNvPr id="77" name="Oval 76"/>
            <p:cNvSpPr/>
            <p:nvPr/>
          </p:nvSpPr>
          <p:spPr bwMode="auto">
            <a:xfrm>
              <a:off x="76200" y="5181600"/>
              <a:ext cx="1066800" cy="1447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62000" y="548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8382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524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33400" y="6324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N</a:t>
              </a:r>
            </a:p>
          </p:txBody>
        </p:sp>
        <p:cxnSp>
          <p:nvCxnSpPr>
            <p:cNvPr id="83" name="Straight Connector 82"/>
            <p:cNvCxnSpPr>
              <a:stCxn id="88" idx="7"/>
              <a:endCxn id="79" idx="2"/>
            </p:cNvCxnSpPr>
            <p:nvPr/>
          </p:nvCxnSpPr>
          <p:spPr bwMode="auto">
            <a:xfrm rot="5400000" flipH="1" flipV="1">
              <a:off x="693691" y="5695951"/>
              <a:ext cx="163559" cy="2016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endCxn id="88" idx="4"/>
            </p:cNvCxnSpPr>
            <p:nvPr/>
          </p:nvCxnSpPr>
          <p:spPr bwMode="auto">
            <a:xfrm rot="16200000" flipV="1">
              <a:off x="476250" y="6115050"/>
              <a:ext cx="381000" cy="38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80" idx="1"/>
              <a:endCxn id="88" idx="6"/>
            </p:cNvCxnSpPr>
            <p:nvPr/>
          </p:nvCxnSpPr>
          <p:spPr bwMode="auto">
            <a:xfrm rot="10800000">
              <a:off x="685800" y="59055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81" idx="3"/>
              <a:endCxn id="88" idx="2"/>
            </p:cNvCxnSpPr>
            <p:nvPr/>
          </p:nvCxnSpPr>
          <p:spPr bwMode="auto">
            <a:xfrm flipV="1">
              <a:off x="381000" y="59055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8" idx="1"/>
              <a:endCxn id="78" idx="2"/>
            </p:cNvCxnSpPr>
            <p:nvPr/>
          </p:nvCxnSpPr>
          <p:spPr bwMode="auto">
            <a:xfrm rot="16200000" flipV="1">
              <a:off x="400051" y="5657850"/>
              <a:ext cx="163559" cy="2778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609600" y="58674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 bwMode="auto">
          <a:xfrm>
            <a:off x="1227433" y="41910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313033" y="4888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Clients</a:t>
            </a:r>
            <a:endParaRPr lang="en-US" sz="1800" b="1" dirty="0"/>
          </a:p>
        </p:txBody>
      </p:sp>
      <p:sp>
        <p:nvSpPr>
          <p:cNvPr id="93" name="Down Arrow 92"/>
          <p:cNvSpPr/>
          <p:nvPr/>
        </p:nvSpPr>
        <p:spPr bwMode="auto">
          <a:xfrm>
            <a:off x="4808833" y="4126468"/>
            <a:ext cx="304800" cy="685800"/>
          </a:xfrm>
          <a:prstGeom prst="downArrow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13633" y="4202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Replica</a:t>
            </a:r>
            <a:endParaRPr lang="en-US" sz="1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239000" y="3733800"/>
            <a:ext cx="1676400" cy="1384995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Whole operational string must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failover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rot="16200000" flipH="1">
            <a:off x="1333502" y="4686299"/>
            <a:ext cx="99059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&quot;No&quot; Symbol 143"/>
          <p:cNvSpPr/>
          <p:nvPr/>
        </p:nvSpPr>
        <p:spPr bwMode="auto">
          <a:xfrm>
            <a:off x="2218033" y="3212068"/>
            <a:ext cx="609600" cy="685800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/>
      <p:bldP spid="91" grpId="0"/>
      <p:bldP spid="93" grpId="0" animBg="1"/>
      <p:bldP spid="94" grpId="0"/>
      <p:bldP spid="95" grpId="0" animBg="1"/>
      <p:bldP spid="1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7625"/>
            <a:ext cx="95250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Wider Applicability of Group Failover (2/2)</a:t>
            </a:r>
          </a:p>
        </p:txBody>
      </p:sp>
      <p:sp>
        <p:nvSpPr>
          <p:cNvPr id="10" name="Content Placeholder 70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8077200" cy="15240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Tolerates </a:t>
            </a:r>
            <a:r>
              <a:rPr lang="en-US" sz="2000" dirty="0" err="1" smtClean="0"/>
              <a:t>Bohrbugs</a:t>
            </a:r>
            <a:endParaRPr lang="en-US" sz="20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dirty="0" err="1" smtClean="0"/>
              <a:t>Bohrbug</a:t>
            </a:r>
            <a:r>
              <a:rPr lang="en-US" sz="1800" dirty="0" smtClean="0"/>
              <a:t> repeats itself predictably when the same state reoccurs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Strategy to Prevent </a:t>
            </a:r>
            <a:r>
              <a:rPr lang="en-US" sz="2000" dirty="0" err="1" smtClean="0"/>
              <a:t>Bohrbugs</a:t>
            </a:r>
            <a:r>
              <a:rPr lang="en-US" sz="2000" dirty="0" smtClean="0"/>
              <a:t>: Reliability through diversity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Diversity via non-isomorphic replication</a:t>
            </a:r>
          </a:p>
        </p:txBody>
      </p:sp>
      <p:pic>
        <p:nvPicPr>
          <p:cNvPr id="11" name="Content Placeholder 9" descr="end-to-end-smal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981200"/>
            <a:ext cx="3864035" cy="1371600"/>
          </a:xfrm>
        </p:spPr>
      </p:pic>
      <p:pic>
        <p:nvPicPr>
          <p:cNvPr id="12" name="Picture 11" descr="end-to-end-noni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223" y="4724400"/>
            <a:ext cx="3974645" cy="14108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3399472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Non-isomorphic</a:t>
            </a:r>
          </a:p>
          <a:p>
            <a:r>
              <a:rPr lang="en-US" sz="1800" b="1" dirty="0" smtClean="0"/>
              <a:t>work-flow</a:t>
            </a:r>
          </a:p>
          <a:p>
            <a:r>
              <a:rPr lang="en-US" sz="1800" b="1" dirty="0" smtClean="0"/>
              <a:t>and </a:t>
            </a:r>
          </a:p>
          <a:p>
            <a:r>
              <a:rPr lang="en-US" sz="1800" b="1" dirty="0" smtClean="0"/>
              <a:t>implementation</a:t>
            </a:r>
          </a:p>
          <a:p>
            <a:r>
              <a:rPr lang="en-US" sz="1800" b="1" dirty="0" smtClean="0"/>
              <a:t>of Replica</a:t>
            </a:r>
            <a:endParaRPr lang="en-US" sz="1800" b="1" dirty="0"/>
          </a:p>
        </p:txBody>
      </p:sp>
      <p:sp>
        <p:nvSpPr>
          <p:cNvPr id="20" name="Bent-Up Arrow 19"/>
          <p:cNvSpPr/>
          <p:nvPr/>
        </p:nvSpPr>
        <p:spPr bwMode="auto">
          <a:xfrm rot="10800000">
            <a:off x="685800" y="2713672"/>
            <a:ext cx="1524000" cy="1447800"/>
          </a:xfrm>
          <a:prstGeom prst="bentUpArrow">
            <a:avLst>
              <a:gd name="adj1" fmla="val 13972"/>
              <a:gd name="adj2" fmla="val 16478"/>
              <a:gd name="adj3" fmla="val 22995"/>
            </a:avLst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1" name="Bent-Up Arrow 20"/>
          <p:cNvSpPr/>
          <p:nvPr/>
        </p:nvSpPr>
        <p:spPr bwMode="auto">
          <a:xfrm rot="10800000" flipH="1">
            <a:off x="6781800" y="2637472"/>
            <a:ext cx="1600200" cy="1600200"/>
          </a:xfrm>
          <a:prstGeom prst="bentUpArrow">
            <a:avLst>
              <a:gd name="adj1" fmla="val 13972"/>
              <a:gd name="adj2" fmla="val 16478"/>
              <a:gd name="adj3" fmla="val 22995"/>
            </a:avLst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3505200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Different </a:t>
            </a:r>
          </a:p>
          <a:p>
            <a:r>
              <a:rPr lang="en-US" sz="1800" b="1" dirty="0" smtClean="0"/>
              <a:t>End-to-end </a:t>
            </a:r>
          </a:p>
          <a:p>
            <a:r>
              <a:rPr lang="en-US" sz="1800" b="1" dirty="0" err="1" smtClean="0"/>
              <a:t>QoS</a:t>
            </a:r>
            <a:r>
              <a:rPr lang="en-US" sz="1800" b="1" dirty="0" smtClean="0"/>
              <a:t> </a:t>
            </a:r>
          </a:p>
          <a:p>
            <a:r>
              <a:rPr lang="en-US" sz="1400" b="1" dirty="0" smtClean="0"/>
              <a:t>(thread pools, deadlines, priorities)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6248400"/>
            <a:ext cx="5410200" cy="415498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Whole operational string must failover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Content Placeholder 9" descr="end-to-end-smal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839861"/>
            <a:ext cx="3864035" cy="1371600"/>
          </a:xfrm>
        </p:spPr>
      </p:pic>
      <p:sp>
        <p:nvSpPr>
          <p:cNvPr id="23" name="Freeform 22"/>
          <p:cNvSpPr/>
          <p:nvPr/>
        </p:nvSpPr>
        <p:spPr bwMode="auto">
          <a:xfrm>
            <a:off x="4800600" y="5217107"/>
            <a:ext cx="4191000" cy="726493"/>
          </a:xfrm>
          <a:custGeom>
            <a:avLst/>
            <a:gdLst>
              <a:gd name="connsiteX0" fmla="*/ 0 w 6183086"/>
              <a:gd name="connsiteY0" fmla="*/ 1259893 h 1259893"/>
              <a:gd name="connsiteX1" fmla="*/ 87086 w 6183086"/>
              <a:gd name="connsiteY1" fmla="*/ 1230864 h 1259893"/>
              <a:gd name="connsiteX2" fmla="*/ 130629 w 6183086"/>
              <a:gd name="connsiteY2" fmla="*/ 1216350 h 1259893"/>
              <a:gd name="connsiteX3" fmla="*/ 986972 w 6183086"/>
              <a:gd name="connsiteY3" fmla="*/ 1216350 h 1259893"/>
              <a:gd name="connsiteX4" fmla="*/ 1103086 w 6183086"/>
              <a:gd name="connsiteY4" fmla="*/ 1143779 h 1259893"/>
              <a:gd name="connsiteX5" fmla="*/ 1233715 w 6183086"/>
              <a:gd name="connsiteY5" fmla="*/ 1056693 h 1259893"/>
              <a:gd name="connsiteX6" fmla="*/ 1277258 w 6183086"/>
              <a:gd name="connsiteY6" fmla="*/ 1027664 h 1259893"/>
              <a:gd name="connsiteX7" fmla="*/ 1407886 w 6183086"/>
              <a:gd name="connsiteY7" fmla="*/ 926064 h 1259893"/>
              <a:gd name="connsiteX8" fmla="*/ 1451429 w 6183086"/>
              <a:gd name="connsiteY8" fmla="*/ 897036 h 1259893"/>
              <a:gd name="connsiteX9" fmla="*/ 1494972 w 6183086"/>
              <a:gd name="connsiteY9" fmla="*/ 853493 h 1259893"/>
              <a:gd name="connsiteX10" fmla="*/ 1538515 w 6183086"/>
              <a:gd name="connsiteY10" fmla="*/ 838979 h 1259893"/>
              <a:gd name="connsiteX11" fmla="*/ 1582058 w 6183086"/>
              <a:gd name="connsiteY11" fmla="*/ 809950 h 1259893"/>
              <a:gd name="connsiteX12" fmla="*/ 1669143 w 6183086"/>
              <a:gd name="connsiteY12" fmla="*/ 780921 h 1259893"/>
              <a:gd name="connsiteX13" fmla="*/ 1799772 w 6183086"/>
              <a:gd name="connsiteY13" fmla="*/ 751893 h 1259893"/>
              <a:gd name="connsiteX14" fmla="*/ 3193143 w 6183086"/>
              <a:gd name="connsiteY14" fmla="*/ 766407 h 1259893"/>
              <a:gd name="connsiteX15" fmla="*/ 3730172 w 6183086"/>
              <a:gd name="connsiteY15" fmla="*/ 780921 h 1259893"/>
              <a:gd name="connsiteX16" fmla="*/ 4296229 w 6183086"/>
              <a:gd name="connsiteY16" fmla="*/ 766407 h 1259893"/>
              <a:gd name="connsiteX17" fmla="*/ 4397829 w 6183086"/>
              <a:gd name="connsiteY17" fmla="*/ 722864 h 1259893"/>
              <a:gd name="connsiteX18" fmla="*/ 4499429 w 6183086"/>
              <a:gd name="connsiteY18" fmla="*/ 606750 h 1259893"/>
              <a:gd name="connsiteX19" fmla="*/ 4557486 w 6183086"/>
              <a:gd name="connsiteY19" fmla="*/ 519664 h 1259893"/>
              <a:gd name="connsiteX20" fmla="*/ 4586515 w 6183086"/>
              <a:gd name="connsiteY20" fmla="*/ 476121 h 1259893"/>
              <a:gd name="connsiteX21" fmla="*/ 4630058 w 6183086"/>
              <a:gd name="connsiteY21" fmla="*/ 447093 h 1259893"/>
              <a:gd name="connsiteX22" fmla="*/ 4702629 w 6183086"/>
              <a:gd name="connsiteY22" fmla="*/ 360007 h 1259893"/>
              <a:gd name="connsiteX23" fmla="*/ 4789715 w 6183086"/>
              <a:gd name="connsiteY23" fmla="*/ 287436 h 1259893"/>
              <a:gd name="connsiteX24" fmla="*/ 4833258 w 6183086"/>
              <a:gd name="connsiteY24" fmla="*/ 272921 h 1259893"/>
              <a:gd name="connsiteX25" fmla="*/ 4920343 w 6183086"/>
              <a:gd name="connsiteY25" fmla="*/ 200350 h 1259893"/>
              <a:gd name="connsiteX26" fmla="*/ 4963886 w 6183086"/>
              <a:gd name="connsiteY26" fmla="*/ 171321 h 1259893"/>
              <a:gd name="connsiteX27" fmla="*/ 5050972 w 6183086"/>
              <a:gd name="connsiteY27" fmla="*/ 142293 h 1259893"/>
              <a:gd name="connsiteX28" fmla="*/ 5094515 w 6183086"/>
              <a:gd name="connsiteY28" fmla="*/ 113264 h 1259893"/>
              <a:gd name="connsiteX29" fmla="*/ 5152572 w 6183086"/>
              <a:gd name="connsiteY29" fmla="*/ 98750 h 1259893"/>
              <a:gd name="connsiteX30" fmla="*/ 5196115 w 6183086"/>
              <a:gd name="connsiteY30" fmla="*/ 84236 h 1259893"/>
              <a:gd name="connsiteX31" fmla="*/ 5254172 w 6183086"/>
              <a:gd name="connsiteY31" fmla="*/ 69721 h 1259893"/>
              <a:gd name="connsiteX32" fmla="*/ 5341258 w 6183086"/>
              <a:gd name="connsiteY32" fmla="*/ 40693 h 1259893"/>
              <a:gd name="connsiteX33" fmla="*/ 6183086 w 6183086"/>
              <a:gd name="connsiteY33" fmla="*/ 26179 h 12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83086" h="1259893">
                <a:moveTo>
                  <a:pt x="0" y="1259893"/>
                </a:moveTo>
                <a:lnTo>
                  <a:pt x="87086" y="1230864"/>
                </a:lnTo>
                <a:lnTo>
                  <a:pt x="130629" y="1216350"/>
                </a:lnTo>
                <a:cubicBezTo>
                  <a:pt x="287571" y="1220178"/>
                  <a:pt x="758522" y="1247502"/>
                  <a:pt x="986972" y="1216350"/>
                </a:cubicBezTo>
                <a:cubicBezTo>
                  <a:pt x="1021228" y="1211679"/>
                  <a:pt x="1078520" y="1160975"/>
                  <a:pt x="1103086" y="1143779"/>
                </a:cubicBezTo>
                <a:cubicBezTo>
                  <a:pt x="1103171" y="1143720"/>
                  <a:pt x="1211900" y="1071236"/>
                  <a:pt x="1233715" y="1056693"/>
                </a:cubicBezTo>
                <a:cubicBezTo>
                  <a:pt x="1248229" y="1047017"/>
                  <a:pt x="1264923" y="1039999"/>
                  <a:pt x="1277258" y="1027664"/>
                </a:cubicBezTo>
                <a:cubicBezTo>
                  <a:pt x="1345469" y="959452"/>
                  <a:pt x="1303722" y="995506"/>
                  <a:pt x="1407886" y="926064"/>
                </a:cubicBezTo>
                <a:cubicBezTo>
                  <a:pt x="1422400" y="916388"/>
                  <a:pt x="1439094" y="909371"/>
                  <a:pt x="1451429" y="897036"/>
                </a:cubicBezTo>
                <a:cubicBezTo>
                  <a:pt x="1465943" y="882522"/>
                  <a:pt x="1477893" y="864879"/>
                  <a:pt x="1494972" y="853493"/>
                </a:cubicBezTo>
                <a:cubicBezTo>
                  <a:pt x="1507702" y="845006"/>
                  <a:pt x="1524001" y="843817"/>
                  <a:pt x="1538515" y="838979"/>
                </a:cubicBezTo>
                <a:cubicBezTo>
                  <a:pt x="1553029" y="829303"/>
                  <a:pt x="1566117" y="817035"/>
                  <a:pt x="1582058" y="809950"/>
                </a:cubicBezTo>
                <a:cubicBezTo>
                  <a:pt x="1610019" y="797523"/>
                  <a:pt x="1640115" y="790597"/>
                  <a:pt x="1669143" y="780921"/>
                </a:cubicBezTo>
                <a:cubicBezTo>
                  <a:pt x="1740601" y="757102"/>
                  <a:pt x="1697603" y="768921"/>
                  <a:pt x="1799772" y="751893"/>
                </a:cubicBezTo>
                <a:lnTo>
                  <a:pt x="3193143" y="766407"/>
                </a:lnTo>
                <a:cubicBezTo>
                  <a:pt x="3372198" y="769100"/>
                  <a:pt x="3551097" y="780921"/>
                  <a:pt x="3730172" y="780921"/>
                </a:cubicBezTo>
                <a:cubicBezTo>
                  <a:pt x="3918920" y="780921"/>
                  <a:pt x="4107543" y="771245"/>
                  <a:pt x="4296229" y="766407"/>
                </a:cubicBezTo>
                <a:cubicBezTo>
                  <a:pt x="4334531" y="756832"/>
                  <a:pt x="4369763" y="754940"/>
                  <a:pt x="4397829" y="722864"/>
                </a:cubicBezTo>
                <a:cubicBezTo>
                  <a:pt x="4516363" y="587397"/>
                  <a:pt x="4401457" y="672065"/>
                  <a:pt x="4499429" y="606750"/>
                </a:cubicBezTo>
                <a:lnTo>
                  <a:pt x="4557486" y="519664"/>
                </a:lnTo>
                <a:cubicBezTo>
                  <a:pt x="4567162" y="505150"/>
                  <a:pt x="4572001" y="485797"/>
                  <a:pt x="4586515" y="476121"/>
                </a:cubicBezTo>
                <a:lnTo>
                  <a:pt x="4630058" y="447093"/>
                </a:lnTo>
                <a:cubicBezTo>
                  <a:pt x="4654444" y="373932"/>
                  <a:pt x="4628818" y="423274"/>
                  <a:pt x="4702629" y="360007"/>
                </a:cubicBezTo>
                <a:cubicBezTo>
                  <a:pt x="4747571" y="321485"/>
                  <a:pt x="4738386" y="313100"/>
                  <a:pt x="4789715" y="287436"/>
                </a:cubicBezTo>
                <a:cubicBezTo>
                  <a:pt x="4803399" y="280594"/>
                  <a:pt x="4819574" y="279763"/>
                  <a:pt x="4833258" y="272921"/>
                </a:cubicBezTo>
                <a:cubicBezTo>
                  <a:pt x="4887312" y="245894"/>
                  <a:pt x="4872193" y="240475"/>
                  <a:pt x="4920343" y="200350"/>
                </a:cubicBezTo>
                <a:cubicBezTo>
                  <a:pt x="4933744" y="189183"/>
                  <a:pt x="4947945" y="178406"/>
                  <a:pt x="4963886" y="171321"/>
                </a:cubicBezTo>
                <a:cubicBezTo>
                  <a:pt x="4991848" y="158894"/>
                  <a:pt x="5050972" y="142293"/>
                  <a:pt x="5050972" y="142293"/>
                </a:cubicBezTo>
                <a:cubicBezTo>
                  <a:pt x="5065486" y="132617"/>
                  <a:pt x="5078481" y="120136"/>
                  <a:pt x="5094515" y="113264"/>
                </a:cubicBezTo>
                <a:cubicBezTo>
                  <a:pt x="5112850" y="105406"/>
                  <a:pt x="5133392" y="104230"/>
                  <a:pt x="5152572" y="98750"/>
                </a:cubicBezTo>
                <a:cubicBezTo>
                  <a:pt x="5167283" y="94547"/>
                  <a:pt x="5181404" y="88439"/>
                  <a:pt x="5196115" y="84236"/>
                </a:cubicBezTo>
                <a:cubicBezTo>
                  <a:pt x="5215295" y="78756"/>
                  <a:pt x="5235065" y="75453"/>
                  <a:pt x="5254172" y="69721"/>
                </a:cubicBezTo>
                <a:cubicBezTo>
                  <a:pt x="5283480" y="60928"/>
                  <a:pt x="5310846" y="44072"/>
                  <a:pt x="5341258" y="40693"/>
                </a:cubicBezTo>
                <a:cubicBezTo>
                  <a:pt x="5707503" y="0"/>
                  <a:pt x="5428075" y="26179"/>
                  <a:pt x="6183086" y="2617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/>
      <p:bldP spid="24" grpId="0" animBg="1"/>
      <p:bldP spid="23" grpId="0" animBg="1"/>
      <p:bldP spid="2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Implementing Schema Compatibility Checking and</a:t>
            </a:r>
            <a:br>
              <a:rPr lang="en-US" sz="2800" b="1" dirty="0" smtClean="0"/>
            </a:br>
            <a:r>
              <a:rPr lang="en-US" sz="2800" b="1" dirty="0" smtClean="0"/>
              <a:t>Schema-aware Generic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914400"/>
            <a:ext cx="8839200" cy="3200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C++ template meta-programming</a:t>
            </a:r>
          </a:p>
          <a:p>
            <a:pPr lvl="1"/>
            <a:r>
              <a:rPr lang="en-US" sz="2000" dirty="0" smtClean="0"/>
              <a:t>C++ templates – A </a:t>
            </a:r>
            <a:r>
              <a:rPr lang="en-US" sz="2000" dirty="0" err="1" smtClean="0"/>
              <a:t>turing</a:t>
            </a:r>
            <a:r>
              <a:rPr lang="en-US" sz="2000" dirty="0" smtClean="0"/>
              <a:t> complete, pure functional, meta-programming language</a:t>
            </a:r>
          </a:p>
          <a:p>
            <a:pPr lvl="1"/>
            <a:r>
              <a:rPr lang="en-US" sz="2000" dirty="0" smtClean="0"/>
              <a:t>Used to represent meta-information from the schema</a:t>
            </a:r>
          </a:p>
          <a:p>
            <a:r>
              <a:rPr lang="en-US" sz="2200" dirty="0" smtClean="0"/>
              <a:t>Boost.MPL – A de facto library for C++ template meta-programming</a:t>
            </a:r>
          </a:p>
          <a:p>
            <a:pPr lvl="1"/>
            <a:r>
              <a:rPr lang="en-US" sz="2000" b="1" dirty="0" err="1" smtClean="0"/>
              <a:t>Typelist</a:t>
            </a:r>
            <a:r>
              <a:rPr lang="en-US" sz="2000" b="1" dirty="0" smtClean="0"/>
              <a:t>:</a:t>
            </a:r>
            <a:r>
              <a:rPr lang="en-US" sz="2000" dirty="0" smtClean="0"/>
              <a:t> Compile-time equivalent of run-time list data structure</a:t>
            </a:r>
          </a:p>
          <a:p>
            <a:pPr lvl="1"/>
            <a:r>
              <a:rPr lang="en-US" sz="2000" b="1" dirty="0" err="1" smtClean="0">
                <a:cs typeface="Courier New" pitchFamily="49" charset="0"/>
              </a:rPr>
              <a:t>Metafunction</a:t>
            </a:r>
            <a:r>
              <a:rPr lang="en-US" sz="2000" b="1" dirty="0" smtClean="0">
                <a:cs typeface="Courier New" pitchFamily="49" charset="0"/>
              </a:rPr>
              <a:t>:</a:t>
            </a:r>
            <a:r>
              <a:rPr lang="en-US" sz="2000" dirty="0" smtClean="0">
                <a:cs typeface="Courier New" pitchFamily="49" charset="0"/>
              </a:rPr>
              <a:t> Search, iterate, manipulate </a:t>
            </a:r>
            <a:r>
              <a:rPr lang="en-US" sz="2000" dirty="0" err="1" smtClean="0">
                <a:cs typeface="Courier New" pitchFamily="49" charset="0"/>
              </a:rPr>
              <a:t>typelists</a:t>
            </a:r>
            <a:r>
              <a:rPr lang="en-US" sz="2000" dirty="0" smtClean="0">
                <a:cs typeface="Courier New" pitchFamily="49" charset="0"/>
              </a:rPr>
              <a:t> at compile-time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A</a:t>
            </a:r>
            <a:r>
              <a:rPr lang="en-US" sz="2000" dirty="0" smtClean="0"/>
              <a:t>nswer compile-time queries such as </a:t>
            </a:r>
            <a:r>
              <a:rPr lang="en-US" sz="2000" dirty="0" smtClean="0">
                <a:solidFill>
                  <a:srgbClr val="2B03D7"/>
                </a:solidFill>
              </a:rPr>
              <a:t>“is T present is the </a:t>
            </a:r>
            <a:r>
              <a:rPr lang="en-US" sz="2000" dirty="0" err="1" smtClean="0">
                <a:solidFill>
                  <a:srgbClr val="2B03D7"/>
                </a:solidFill>
              </a:rPr>
              <a:t>typelist</a:t>
            </a:r>
            <a:r>
              <a:rPr lang="en-US" sz="2000" dirty="0" smtClean="0">
                <a:solidFill>
                  <a:srgbClr val="2B03D7"/>
                </a:solidFill>
              </a:rPr>
              <a:t>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8305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State::Children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mpl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State,Transition,Time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algn="l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mpl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::contains&lt;State::Children, State&gt;::value is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172200"/>
            <a:ext cx="21336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404482" name="Picture 2" descr="Boost C++ Libr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404484" name="Picture 4" descr="Boost C++ Libr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Intermediate Results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990600"/>
            <a:ext cx="91440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Programmer-defined selection, sorting, filtering of intermediate results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8686800" cy="2354491"/>
          </a:xfrm>
          <a:prstGeom prst="rect">
            <a:avLst/>
          </a:prstGeom>
          <a:solidFill>
            <a:srgbClr val="00B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int comparator (State, State);</a:t>
            </a:r>
          </a:p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bool predicate (Time);</a:t>
            </a:r>
          </a:p>
          <a:p>
            <a:pPr algn="l"/>
            <a:endParaRPr lang="en-US" b="1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Root() &gt;&gt; StateMachine() &gt;&gt; State() </a:t>
            </a:r>
          </a:p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                         &gt;&gt; Sort(State(), comparator) </a:t>
            </a:r>
          </a:p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                         &gt;&gt; Time() </a:t>
            </a:r>
          </a:p>
          <a:p>
            <a:pPr algn="l"/>
            <a:r>
              <a:rPr lang="en-US" b="1">
                <a:latin typeface="Courier New" pitchFamily="49" charset="0"/>
                <a:cs typeface="Courier New" pitchFamily="49" charset="0"/>
              </a:rPr>
              <a:t>                         &gt;&gt; Select(Time(), predicate)</a:t>
            </a:r>
          </a:p>
        </p:txBody>
      </p:sp>
      <p:sp>
        <p:nvSpPr>
          <p:cNvPr id="21509" name="Rounded Rectangular Callout 5"/>
          <p:cNvSpPr>
            <a:spLocks noChangeArrowheads="1"/>
          </p:cNvSpPr>
          <p:nvPr/>
        </p:nvSpPr>
        <p:spPr bwMode="auto">
          <a:xfrm>
            <a:off x="6172200" y="1524000"/>
            <a:ext cx="2895600" cy="1219200"/>
          </a:xfrm>
          <a:prstGeom prst="wedgeRoundRectCallout">
            <a:avLst>
              <a:gd name="adj1" fmla="val 6247"/>
              <a:gd name="adj2" fmla="val 8280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</a:rPr>
              <a:t>Programmer-defined C++ functions/</a:t>
            </a:r>
            <a:r>
              <a:rPr lang="en-US" sz="1800" b="1" dirty="0" err="1">
                <a:solidFill>
                  <a:srgbClr val="FF0000"/>
                </a:solidFill>
              </a:rPr>
              <a:t>functors</a:t>
            </a:r>
            <a:endParaRPr lang="en-US" sz="1800" b="1" dirty="0">
              <a:solidFill>
                <a:srgbClr val="FF0000"/>
              </a:solidFill>
            </a:endParaRPr>
          </a:p>
          <a:p>
            <a:pPr eaLnBrk="0" hangingPunct="0"/>
            <a:r>
              <a:rPr lang="en-US" sz="1800" b="1" dirty="0">
                <a:solidFill>
                  <a:srgbClr val="FF0000"/>
                </a:solidFill>
              </a:rPr>
              <a:t>In C++0x, lambda functions can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Strings and High-availability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533400"/>
            <a:ext cx="8610600" cy="1524000"/>
          </a:xfrm>
        </p:spPr>
        <p:txBody>
          <a:bodyPr/>
          <a:lstStyle/>
          <a:p>
            <a:r>
              <a:rPr lang="en-US" sz="2000" dirty="0" smtClean="0"/>
              <a:t>Operational String model of component-based DRE systems</a:t>
            </a:r>
          </a:p>
          <a:p>
            <a:pPr lvl="1"/>
            <a:r>
              <a:rPr lang="en-US" sz="1800" dirty="0" smtClean="0"/>
              <a:t>A multi-tier processing model focused on the end-to-end </a:t>
            </a:r>
            <a:r>
              <a:rPr lang="en-US" sz="1800" dirty="0" err="1" smtClean="0"/>
              <a:t>QoS</a:t>
            </a:r>
            <a:r>
              <a:rPr lang="en-US" sz="1800" dirty="0" smtClean="0"/>
              <a:t> requirements</a:t>
            </a:r>
          </a:p>
          <a:p>
            <a:pPr lvl="1"/>
            <a:r>
              <a:rPr lang="en-US" sz="1800" b="1" dirty="0" smtClean="0"/>
              <a:t>Critical Path:</a:t>
            </a:r>
            <a:r>
              <a:rPr lang="en-US" sz="1800" dirty="0" smtClean="0"/>
              <a:t> The chain of tasks with a soft real-time deadline</a:t>
            </a:r>
          </a:p>
          <a:p>
            <a:pPr lvl="1"/>
            <a:r>
              <a:rPr lang="en-US" sz="1800" dirty="0" smtClean="0"/>
              <a:t>Failures may compromise end-to-end </a:t>
            </a:r>
            <a:r>
              <a:rPr lang="en-US" sz="1800" dirty="0" err="1" smtClean="0"/>
              <a:t>QoS</a:t>
            </a:r>
            <a:r>
              <a:rPr lang="en-US" sz="1800" dirty="0" smtClean="0"/>
              <a:t> (response time)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95400" y="464820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Roll-back recovery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Replication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Passive</a:t>
                      </a:r>
                      <a:r>
                        <a:rPr lang="en-US" sz="1600" baseline="0" dirty="0" smtClean="0"/>
                        <a:t>  Replication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0" y="5019040"/>
          <a:ext cx="7772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Needs transaction support (heavy-weight)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Resource hungry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(compute &amp; network)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Less resource consuming than active (only network)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95400" y="5552440"/>
          <a:ext cx="7772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Must compensate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non-determinism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Must enforce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determinism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Handles non-determinism better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95400" y="6085840"/>
          <a:ext cx="7772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Roll-back &amp; re-execution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(slowest recovery)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Fastest recovery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Re-execution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(slower recovery)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9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9134" y="3962400"/>
            <a:ext cx="1024866" cy="8953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514959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Resources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572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Non-determinism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182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Recovery time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05550"/>
            <a:ext cx="609600" cy="476250"/>
          </a:xfrm>
        </p:spPr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28800" y="2057400"/>
            <a:ext cx="5533572" cy="2481209"/>
            <a:chOff x="1828800" y="2133600"/>
            <a:chExt cx="5533572" cy="2481209"/>
          </a:xfrm>
        </p:grpSpPr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1828800" y="2133600"/>
            <a:ext cx="5257800" cy="2481209"/>
          </p:xfrm>
          <a:graphic>
            <a:graphicData uri="http://schemas.openxmlformats.org/presentationml/2006/ole">
              <p:oleObj spid="_x0000_s427012" name="Visio" r:id="rId5" imgW="10342778" imgH="4549750" progId="Visio.Drawing.11">
                <p:embed/>
              </p:oleObj>
            </a:graphicData>
          </a:graphic>
        </p:graphicFrame>
        <p:sp>
          <p:nvSpPr>
            <p:cNvPr id="26" name="Freeform 25"/>
            <p:cNvSpPr/>
            <p:nvPr/>
          </p:nvSpPr>
          <p:spPr bwMode="auto">
            <a:xfrm>
              <a:off x="1875972" y="3188735"/>
              <a:ext cx="5486400" cy="955093"/>
            </a:xfrm>
            <a:custGeom>
              <a:avLst/>
              <a:gdLst>
                <a:gd name="connsiteX0" fmla="*/ 0 w 6183086"/>
                <a:gd name="connsiteY0" fmla="*/ 1259893 h 1259893"/>
                <a:gd name="connsiteX1" fmla="*/ 87086 w 6183086"/>
                <a:gd name="connsiteY1" fmla="*/ 1230864 h 1259893"/>
                <a:gd name="connsiteX2" fmla="*/ 130629 w 6183086"/>
                <a:gd name="connsiteY2" fmla="*/ 1216350 h 1259893"/>
                <a:gd name="connsiteX3" fmla="*/ 986972 w 6183086"/>
                <a:gd name="connsiteY3" fmla="*/ 1216350 h 1259893"/>
                <a:gd name="connsiteX4" fmla="*/ 1103086 w 6183086"/>
                <a:gd name="connsiteY4" fmla="*/ 1143779 h 1259893"/>
                <a:gd name="connsiteX5" fmla="*/ 1233715 w 6183086"/>
                <a:gd name="connsiteY5" fmla="*/ 1056693 h 1259893"/>
                <a:gd name="connsiteX6" fmla="*/ 1277258 w 6183086"/>
                <a:gd name="connsiteY6" fmla="*/ 1027664 h 1259893"/>
                <a:gd name="connsiteX7" fmla="*/ 1407886 w 6183086"/>
                <a:gd name="connsiteY7" fmla="*/ 926064 h 1259893"/>
                <a:gd name="connsiteX8" fmla="*/ 1451429 w 6183086"/>
                <a:gd name="connsiteY8" fmla="*/ 897036 h 1259893"/>
                <a:gd name="connsiteX9" fmla="*/ 1494972 w 6183086"/>
                <a:gd name="connsiteY9" fmla="*/ 853493 h 1259893"/>
                <a:gd name="connsiteX10" fmla="*/ 1538515 w 6183086"/>
                <a:gd name="connsiteY10" fmla="*/ 838979 h 1259893"/>
                <a:gd name="connsiteX11" fmla="*/ 1582058 w 6183086"/>
                <a:gd name="connsiteY11" fmla="*/ 809950 h 1259893"/>
                <a:gd name="connsiteX12" fmla="*/ 1669143 w 6183086"/>
                <a:gd name="connsiteY12" fmla="*/ 780921 h 1259893"/>
                <a:gd name="connsiteX13" fmla="*/ 1799772 w 6183086"/>
                <a:gd name="connsiteY13" fmla="*/ 751893 h 1259893"/>
                <a:gd name="connsiteX14" fmla="*/ 3193143 w 6183086"/>
                <a:gd name="connsiteY14" fmla="*/ 766407 h 1259893"/>
                <a:gd name="connsiteX15" fmla="*/ 3730172 w 6183086"/>
                <a:gd name="connsiteY15" fmla="*/ 780921 h 1259893"/>
                <a:gd name="connsiteX16" fmla="*/ 4296229 w 6183086"/>
                <a:gd name="connsiteY16" fmla="*/ 766407 h 1259893"/>
                <a:gd name="connsiteX17" fmla="*/ 4397829 w 6183086"/>
                <a:gd name="connsiteY17" fmla="*/ 722864 h 1259893"/>
                <a:gd name="connsiteX18" fmla="*/ 4499429 w 6183086"/>
                <a:gd name="connsiteY18" fmla="*/ 606750 h 1259893"/>
                <a:gd name="connsiteX19" fmla="*/ 4557486 w 6183086"/>
                <a:gd name="connsiteY19" fmla="*/ 519664 h 1259893"/>
                <a:gd name="connsiteX20" fmla="*/ 4586515 w 6183086"/>
                <a:gd name="connsiteY20" fmla="*/ 476121 h 1259893"/>
                <a:gd name="connsiteX21" fmla="*/ 4630058 w 6183086"/>
                <a:gd name="connsiteY21" fmla="*/ 447093 h 1259893"/>
                <a:gd name="connsiteX22" fmla="*/ 4702629 w 6183086"/>
                <a:gd name="connsiteY22" fmla="*/ 360007 h 1259893"/>
                <a:gd name="connsiteX23" fmla="*/ 4789715 w 6183086"/>
                <a:gd name="connsiteY23" fmla="*/ 287436 h 1259893"/>
                <a:gd name="connsiteX24" fmla="*/ 4833258 w 6183086"/>
                <a:gd name="connsiteY24" fmla="*/ 272921 h 1259893"/>
                <a:gd name="connsiteX25" fmla="*/ 4920343 w 6183086"/>
                <a:gd name="connsiteY25" fmla="*/ 200350 h 1259893"/>
                <a:gd name="connsiteX26" fmla="*/ 4963886 w 6183086"/>
                <a:gd name="connsiteY26" fmla="*/ 171321 h 1259893"/>
                <a:gd name="connsiteX27" fmla="*/ 5050972 w 6183086"/>
                <a:gd name="connsiteY27" fmla="*/ 142293 h 1259893"/>
                <a:gd name="connsiteX28" fmla="*/ 5094515 w 6183086"/>
                <a:gd name="connsiteY28" fmla="*/ 113264 h 1259893"/>
                <a:gd name="connsiteX29" fmla="*/ 5152572 w 6183086"/>
                <a:gd name="connsiteY29" fmla="*/ 98750 h 1259893"/>
                <a:gd name="connsiteX30" fmla="*/ 5196115 w 6183086"/>
                <a:gd name="connsiteY30" fmla="*/ 84236 h 1259893"/>
                <a:gd name="connsiteX31" fmla="*/ 5254172 w 6183086"/>
                <a:gd name="connsiteY31" fmla="*/ 69721 h 1259893"/>
                <a:gd name="connsiteX32" fmla="*/ 5341258 w 6183086"/>
                <a:gd name="connsiteY32" fmla="*/ 40693 h 1259893"/>
                <a:gd name="connsiteX33" fmla="*/ 6183086 w 6183086"/>
                <a:gd name="connsiteY33" fmla="*/ 26179 h 125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83086" h="1259893">
                  <a:moveTo>
                    <a:pt x="0" y="1259893"/>
                  </a:moveTo>
                  <a:lnTo>
                    <a:pt x="87086" y="1230864"/>
                  </a:lnTo>
                  <a:lnTo>
                    <a:pt x="130629" y="1216350"/>
                  </a:lnTo>
                  <a:cubicBezTo>
                    <a:pt x="287571" y="1220178"/>
                    <a:pt x="758522" y="1247502"/>
                    <a:pt x="986972" y="1216350"/>
                  </a:cubicBezTo>
                  <a:cubicBezTo>
                    <a:pt x="1021228" y="1211679"/>
                    <a:pt x="1078520" y="1160975"/>
                    <a:pt x="1103086" y="1143779"/>
                  </a:cubicBezTo>
                  <a:cubicBezTo>
                    <a:pt x="1103171" y="1143720"/>
                    <a:pt x="1211900" y="1071236"/>
                    <a:pt x="1233715" y="1056693"/>
                  </a:cubicBezTo>
                  <a:cubicBezTo>
                    <a:pt x="1248229" y="1047017"/>
                    <a:pt x="1264923" y="1039999"/>
                    <a:pt x="1277258" y="1027664"/>
                  </a:cubicBezTo>
                  <a:cubicBezTo>
                    <a:pt x="1345469" y="959452"/>
                    <a:pt x="1303722" y="995506"/>
                    <a:pt x="1407886" y="926064"/>
                  </a:cubicBezTo>
                  <a:cubicBezTo>
                    <a:pt x="1422400" y="916388"/>
                    <a:pt x="1439094" y="909371"/>
                    <a:pt x="1451429" y="897036"/>
                  </a:cubicBezTo>
                  <a:cubicBezTo>
                    <a:pt x="1465943" y="882522"/>
                    <a:pt x="1477893" y="864879"/>
                    <a:pt x="1494972" y="853493"/>
                  </a:cubicBezTo>
                  <a:cubicBezTo>
                    <a:pt x="1507702" y="845006"/>
                    <a:pt x="1524001" y="843817"/>
                    <a:pt x="1538515" y="838979"/>
                  </a:cubicBezTo>
                  <a:cubicBezTo>
                    <a:pt x="1553029" y="829303"/>
                    <a:pt x="1566117" y="817035"/>
                    <a:pt x="1582058" y="809950"/>
                  </a:cubicBezTo>
                  <a:cubicBezTo>
                    <a:pt x="1610019" y="797523"/>
                    <a:pt x="1640115" y="790597"/>
                    <a:pt x="1669143" y="780921"/>
                  </a:cubicBezTo>
                  <a:cubicBezTo>
                    <a:pt x="1740601" y="757102"/>
                    <a:pt x="1697603" y="768921"/>
                    <a:pt x="1799772" y="751893"/>
                  </a:cubicBezTo>
                  <a:lnTo>
                    <a:pt x="3193143" y="766407"/>
                  </a:lnTo>
                  <a:cubicBezTo>
                    <a:pt x="3372198" y="769100"/>
                    <a:pt x="3551097" y="780921"/>
                    <a:pt x="3730172" y="780921"/>
                  </a:cubicBezTo>
                  <a:cubicBezTo>
                    <a:pt x="3918920" y="780921"/>
                    <a:pt x="4107543" y="771245"/>
                    <a:pt x="4296229" y="766407"/>
                  </a:cubicBezTo>
                  <a:cubicBezTo>
                    <a:pt x="4334531" y="756832"/>
                    <a:pt x="4369763" y="754940"/>
                    <a:pt x="4397829" y="722864"/>
                  </a:cubicBezTo>
                  <a:cubicBezTo>
                    <a:pt x="4516363" y="587397"/>
                    <a:pt x="4401457" y="672065"/>
                    <a:pt x="4499429" y="606750"/>
                  </a:cubicBezTo>
                  <a:lnTo>
                    <a:pt x="4557486" y="519664"/>
                  </a:lnTo>
                  <a:cubicBezTo>
                    <a:pt x="4567162" y="505150"/>
                    <a:pt x="4572001" y="485797"/>
                    <a:pt x="4586515" y="476121"/>
                  </a:cubicBezTo>
                  <a:lnTo>
                    <a:pt x="4630058" y="447093"/>
                  </a:lnTo>
                  <a:cubicBezTo>
                    <a:pt x="4654444" y="373932"/>
                    <a:pt x="4628818" y="423274"/>
                    <a:pt x="4702629" y="360007"/>
                  </a:cubicBezTo>
                  <a:cubicBezTo>
                    <a:pt x="4747571" y="321485"/>
                    <a:pt x="4738386" y="313100"/>
                    <a:pt x="4789715" y="287436"/>
                  </a:cubicBezTo>
                  <a:cubicBezTo>
                    <a:pt x="4803399" y="280594"/>
                    <a:pt x="4819574" y="279763"/>
                    <a:pt x="4833258" y="272921"/>
                  </a:cubicBezTo>
                  <a:cubicBezTo>
                    <a:pt x="4887312" y="245894"/>
                    <a:pt x="4872193" y="240475"/>
                    <a:pt x="4920343" y="200350"/>
                  </a:cubicBezTo>
                  <a:cubicBezTo>
                    <a:pt x="4933744" y="189183"/>
                    <a:pt x="4947945" y="178406"/>
                    <a:pt x="4963886" y="171321"/>
                  </a:cubicBezTo>
                  <a:cubicBezTo>
                    <a:pt x="4991848" y="158894"/>
                    <a:pt x="5050972" y="142293"/>
                    <a:pt x="5050972" y="142293"/>
                  </a:cubicBezTo>
                  <a:cubicBezTo>
                    <a:pt x="5065486" y="132617"/>
                    <a:pt x="5078481" y="120136"/>
                    <a:pt x="5094515" y="113264"/>
                  </a:cubicBezTo>
                  <a:cubicBezTo>
                    <a:pt x="5112850" y="105406"/>
                    <a:pt x="5133392" y="104230"/>
                    <a:pt x="5152572" y="98750"/>
                  </a:cubicBezTo>
                  <a:cubicBezTo>
                    <a:pt x="5167283" y="94547"/>
                    <a:pt x="5181404" y="88439"/>
                    <a:pt x="5196115" y="84236"/>
                  </a:cubicBezTo>
                  <a:cubicBezTo>
                    <a:pt x="5215295" y="78756"/>
                    <a:pt x="5235065" y="75453"/>
                    <a:pt x="5254172" y="69721"/>
                  </a:cubicBezTo>
                  <a:cubicBezTo>
                    <a:pt x="5283480" y="60928"/>
                    <a:pt x="5310846" y="44072"/>
                    <a:pt x="5341258" y="40693"/>
                  </a:cubicBezTo>
                  <a:cubicBezTo>
                    <a:pt x="5707503" y="0"/>
                    <a:pt x="5428075" y="26179"/>
                    <a:pt x="6183086" y="2617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Reliability Alternatives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7625"/>
            <a:ext cx="86106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Non-determinism and the Side Effects of Replication</a:t>
            </a:r>
          </a:p>
        </p:txBody>
      </p:sp>
      <p:sp>
        <p:nvSpPr>
          <p:cNvPr id="10" name="Content Placeholder 70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458200" cy="2209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DRE systems must tolerate non-determinism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Many sources of non-determinism in DRE systems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i="1" dirty="0" smtClean="0"/>
              <a:t>E.g.,</a:t>
            </a:r>
            <a:r>
              <a:rPr lang="en-US" sz="1800" dirty="0" smtClean="0"/>
              <a:t> Local information (sensors, clocks), thread-scheduling, timers, and more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Enforcing determinism is not always possible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Side-effects of replication + non-determinism + nested invocation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Orphan request &amp; orphan state Problem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" y="54864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Passive Replication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35052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Non-determinism</a:t>
            </a:r>
          </a:p>
        </p:txBody>
      </p:sp>
      <p:sp>
        <p:nvSpPr>
          <p:cNvPr id="12" name="Plus 11"/>
          <p:cNvSpPr/>
          <p:nvPr/>
        </p:nvSpPr>
        <p:spPr bwMode="auto">
          <a:xfrm>
            <a:off x="3962400" y="4343400"/>
            <a:ext cx="914400" cy="914400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24600" y="4495800"/>
            <a:ext cx="23622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Request Problem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44958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Nested Invocation</a:t>
            </a:r>
          </a:p>
        </p:txBody>
      </p:sp>
      <p:cxnSp>
        <p:nvCxnSpPr>
          <p:cNvPr id="18" name="Shape 17"/>
          <p:cNvCxnSpPr>
            <a:stCxn id="11" idx="3"/>
            <a:endCxn id="12" idx="3"/>
          </p:cNvCxnSpPr>
          <p:nvPr/>
        </p:nvCxnSpPr>
        <p:spPr bwMode="auto">
          <a:xfrm>
            <a:off x="2590800" y="3810000"/>
            <a:ext cx="1828800" cy="6546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15" idx="3"/>
            <a:endCxn id="12" idx="2"/>
          </p:cNvCxnSpPr>
          <p:nvPr/>
        </p:nvCxnSpPr>
        <p:spPr bwMode="auto">
          <a:xfrm>
            <a:off x="2590800" y="4800600"/>
            <a:ext cx="149280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hape 21"/>
          <p:cNvCxnSpPr>
            <a:stCxn id="9" idx="3"/>
            <a:endCxn id="12" idx="1"/>
          </p:cNvCxnSpPr>
          <p:nvPr/>
        </p:nvCxnSpPr>
        <p:spPr bwMode="auto">
          <a:xfrm flipV="1">
            <a:off x="2590800" y="5136596"/>
            <a:ext cx="1828800" cy="6546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12" idx="0"/>
            <a:endCxn id="13" idx="1"/>
          </p:cNvCxnSpPr>
          <p:nvPr/>
        </p:nvCxnSpPr>
        <p:spPr bwMode="auto">
          <a:xfrm>
            <a:off x="4755596" y="4800600"/>
            <a:ext cx="156900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Execution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Semantics &amp; Replication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5334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Execution semantics in distributed systems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May-be</a:t>
            </a:r>
            <a:r>
              <a:rPr lang="en-US" sz="1800" kern="0" dirty="0" smtClean="0"/>
              <a:t> – No more than once, not all subcomponents may execute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At-most-once</a:t>
            </a:r>
            <a:r>
              <a:rPr lang="en-US" sz="1800" kern="0" dirty="0" smtClean="0"/>
              <a:t> – No more than once, </a:t>
            </a:r>
            <a:r>
              <a:rPr lang="en-US" sz="1800" b="1" kern="0" dirty="0" smtClean="0"/>
              <a:t>all-or-none </a:t>
            </a:r>
            <a:r>
              <a:rPr lang="en-US" sz="1800" kern="0" dirty="0" smtClean="0"/>
              <a:t>of the subcomponents will be executed (</a:t>
            </a:r>
            <a:r>
              <a:rPr lang="en-US" sz="1800" i="1" kern="0" dirty="0" smtClean="0"/>
              <a:t>e.g.,</a:t>
            </a:r>
            <a:r>
              <a:rPr lang="en-US" sz="1800" kern="0" dirty="0" smtClean="0"/>
              <a:t> Transactions)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Transaction abort decisions are not transparent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At-least-once</a:t>
            </a:r>
            <a:r>
              <a:rPr lang="en-US" sz="1800" kern="0" dirty="0" smtClean="0"/>
              <a:t> – All or some subcomponents may execute more than once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Applicable to </a:t>
            </a:r>
            <a:r>
              <a:rPr lang="en-US" sz="1800" b="1" kern="0" dirty="0" smtClean="0"/>
              <a:t>idempotent</a:t>
            </a:r>
            <a:r>
              <a:rPr lang="en-US" sz="1800" kern="0" dirty="0" smtClean="0"/>
              <a:t> requests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Exactly-once</a:t>
            </a:r>
            <a:r>
              <a:rPr lang="en-US" sz="1800" kern="0" dirty="0" smtClean="0"/>
              <a:t> – All subcomponents execute once &amp; once only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Enhances perceived availability of the system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Exactly-once semantics should hold even upon failures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Equivalent to single fault-free execution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Roll-forward recovery (replication) may violate exactly-once semantics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Side-effects of replication must be rectified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133600" y="5245100"/>
          <a:ext cx="838200" cy="698500"/>
        </p:xfrm>
        <a:graphic>
          <a:graphicData uri="http://schemas.openxmlformats.org/presentationml/2006/ole">
            <p:oleObj spid="_x0000_s337922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581400" y="5237480"/>
          <a:ext cx="838200" cy="698500"/>
        </p:xfrm>
        <a:graphic>
          <a:graphicData uri="http://schemas.openxmlformats.org/presentationml/2006/ole">
            <p:oleObj spid="_x0000_s337923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059680" y="5240020"/>
          <a:ext cx="838200" cy="698500"/>
        </p:xfrm>
        <a:graphic>
          <a:graphicData uri="http://schemas.openxmlformats.org/presentationml/2006/ole">
            <p:oleObj spid="_x0000_s337924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515100" y="5245100"/>
          <a:ext cx="838200" cy="698500"/>
        </p:xfrm>
        <a:graphic>
          <a:graphicData uri="http://schemas.openxmlformats.org/presentationml/2006/ole">
            <p:oleObj spid="_x0000_s337925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2903220" y="551942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57200" y="5626100"/>
          <a:ext cx="838200" cy="698500"/>
        </p:xfrm>
        <a:graphic>
          <a:graphicData uri="http://schemas.openxmlformats.org/presentationml/2006/ole">
            <p:oleObj spid="_x0000_s337926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228725" y="554990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172200" y="5029200"/>
            <a:ext cx="2514600" cy="1150620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Partial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execution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should seem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like no-op </a:t>
            </a:r>
            <a:br>
              <a:rPr lang="en-US" sz="1400" b="1" dirty="0" smtClean="0"/>
            </a:br>
            <a:r>
              <a:rPr lang="en-US" sz="1400" b="1" dirty="0" smtClean="0"/>
              <a:t>upon recovery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0600" y="5029200"/>
            <a:ext cx="1371600" cy="1150620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5791200" y="577850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829300" y="551783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89120" y="551942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343400" y="5776911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105400" y="496876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496876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3733800" y="5618480"/>
            <a:ext cx="381000" cy="381000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530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05550"/>
            <a:ext cx="6858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Exactly-once Semantics,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Failures, &amp; Determinism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5593257" cy="25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ular Callout 35"/>
          <p:cNvSpPr/>
          <p:nvPr/>
        </p:nvSpPr>
        <p:spPr bwMode="auto">
          <a:xfrm>
            <a:off x="3505200" y="6111766"/>
            <a:ext cx="2286000" cy="685800"/>
          </a:xfrm>
          <a:prstGeom prst="wedgeRectCallout">
            <a:avLst>
              <a:gd name="adj1" fmla="val -84092"/>
              <a:gd name="adj2" fmla="val -105044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request &amp; orphan state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56019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5943600" y="2209800"/>
            <a:ext cx="2514600" cy="914400"/>
          </a:xfrm>
          <a:prstGeom prst="wedgeRectCallout">
            <a:avLst>
              <a:gd name="adj1" fmla="val -124265"/>
              <a:gd name="adj2" fmla="val -36411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Caching of </a:t>
            </a:r>
          </a:p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request/reply </a:t>
            </a:r>
          </a:p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rectifies the  problem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1" name="Content Placeholder 70"/>
          <p:cNvSpPr txBox="1">
            <a:spLocks/>
          </p:cNvSpPr>
          <p:nvPr/>
        </p:nvSpPr>
        <p:spPr>
          <a:xfrm>
            <a:off x="5638800" y="762000"/>
            <a:ext cx="3429000" cy="12192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component A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Caching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of request/reply at component B is sufficient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Content Placeholder 70"/>
          <p:cNvSpPr txBox="1">
            <a:spLocks/>
          </p:cNvSpPr>
          <p:nvPr/>
        </p:nvSpPr>
        <p:spPr>
          <a:xfrm>
            <a:off x="5715000" y="3352800"/>
            <a:ext cx="3429000" cy="3429000"/>
          </a:xfrm>
          <a:prstGeom prst="rect">
            <a:avLst/>
          </a:prstGeom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Non-deterministic component A</a:t>
            </a:r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Two possibilities upon failover</a:t>
            </a:r>
          </a:p>
          <a:p>
            <a:pPr marL="609600" lvl="1" indent="-342900" algn="l" defTabSz="850900" eaLnBrk="0" hangingPunct="0">
              <a:spcBef>
                <a:spcPct val="20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1800" kern="0" dirty="0" smtClean="0"/>
              <a:t>No invocation</a:t>
            </a:r>
          </a:p>
          <a:p>
            <a:pPr marL="609600" lvl="1" indent="-342900" algn="l" defTabSz="850900" eaLnBrk="0" hangingPunct="0">
              <a:spcBef>
                <a:spcPct val="20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1800" kern="0" dirty="0" smtClean="0"/>
              <a:t>Different invocation</a:t>
            </a:r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Caching of request/reply does not help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kern="0" dirty="0" smtClean="0"/>
              <a:t>Non-deterministic code must re-execute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 animBg="1"/>
      <p:bldP spid="12" grpId="0" build="allAtOnce"/>
    </p:bldLst>
  </p:timing>
</p:sld>
</file>

<file path=ppt/theme/theme1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Arial Unicode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"/>
            <a:cs typeface="Arial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63110</TotalTime>
  <Words>3877</Words>
  <Application>Microsoft Office PowerPoint</Application>
  <PresentationFormat>Letter Paper (8.5x11 in)</PresentationFormat>
  <Paragraphs>798</Paragraphs>
  <Slides>56</Slides>
  <Notes>39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1_Edge</vt:lpstr>
      <vt:lpstr>Visio</vt:lpstr>
      <vt:lpstr>End-to-end Reliability of  Non-deterministic Stateful Components</vt:lpstr>
      <vt:lpstr>Presentation Road-map</vt:lpstr>
      <vt:lpstr>Slide 3</vt:lpstr>
      <vt:lpstr>Context: Distributed Real-time Embedded (DRE) Systems</vt:lpstr>
      <vt:lpstr>Operational Strings &amp; End-to-end QoS</vt:lpstr>
      <vt:lpstr>Operational Strings and High-availability</vt:lpstr>
      <vt:lpstr>Non-determinism and the Side Effects of Replication</vt:lpstr>
      <vt:lpstr>Slide 8</vt:lpstr>
      <vt:lpstr>Slide 9</vt:lpstr>
      <vt:lpstr>Presentation Road-map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Presentation Road-map</vt:lpstr>
      <vt:lpstr>Slide 28</vt:lpstr>
      <vt:lpstr>Object Structure Traversal and Object-oriented Languages</vt:lpstr>
      <vt:lpstr>Challenges in Schema-first Applications</vt:lpstr>
      <vt:lpstr>Related Research</vt:lpstr>
      <vt:lpstr>Solution: LEESA</vt:lpstr>
      <vt:lpstr>LEESA by Examples</vt:lpstr>
      <vt:lpstr>Axis-oriented Traversals (1/2)</vt:lpstr>
      <vt:lpstr>Axis-oriented Traversals (2/2)</vt:lpstr>
      <vt:lpstr>Adopting Strategic Programming (SP)</vt:lpstr>
      <vt:lpstr>Strategic Programming (SP) Continued</vt:lpstr>
      <vt:lpstr>Schema-aware Structure-shy Traversal using LEESA</vt:lpstr>
      <vt:lpstr>Multi-paradigm Design of LEESA</vt:lpstr>
      <vt:lpstr>Layered Architecture of LEESA</vt:lpstr>
      <vt:lpstr>Reduction in Boilerplate Traversal Code</vt:lpstr>
      <vt:lpstr>Run-time performance of LEESA</vt:lpstr>
      <vt:lpstr>Compilation time (gcc 4.5)</vt:lpstr>
      <vt:lpstr>Compiler Speed Improvements (gcc)</vt:lpstr>
      <vt:lpstr>Slide 45</vt:lpstr>
      <vt:lpstr>Slide 46</vt:lpstr>
      <vt:lpstr>Slide 47</vt:lpstr>
      <vt:lpstr>Slide 48</vt:lpstr>
      <vt:lpstr>Slide 49</vt:lpstr>
      <vt:lpstr>Generic Data Access Layer / Meta-information</vt:lpstr>
      <vt:lpstr>Generic yet Schema-aware SP Primitives</vt:lpstr>
      <vt:lpstr>LEESA’s Strategic Programming  Primitives</vt:lpstr>
      <vt:lpstr>Wider Applicability of Group Failover (1/2)</vt:lpstr>
      <vt:lpstr>Wider Applicability of Group Failover (2/2)</vt:lpstr>
      <vt:lpstr>Implementing Schema Compatibility Checking and Schema-aware Generic Traversal</vt:lpstr>
      <vt:lpstr>Intermediate Results Processing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sutambe</dc:creator>
  <cp:lastModifiedBy>sutambe</cp:lastModifiedBy>
  <cp:revision>5468</cp:revision>
  <dcterms:created xsi:type="dcterms:W3CDTF">1601-01-01T00:00:00Z</dcterms:created>
  <dcterms:modified xsi:type="dcterms:W3CDTF">2010-09-24T17:37:04Z</dcterms:modified>
</cp:coreProperties>
</file>